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451" r:id="rId3"/>
    <p:sldId id="452" r:id="rId4"/>
    <p:sldId id="457" r:id="rId5"/>
    <p:sldId id="456" r:id="rId6"/>
    <p:sldId id="455" r:id="rId7"/>
    <p:sldId id="461" r:id="rId8"/>
    <p:sldId id="454" r:id="rId9"/>
    <p:sldId id="453" r:id="rId10"/>
    <p:sldId id="462" r:id="rId11"/>
    <p:sldId id="460" r:id="rId12"/>
    <p:sldId id="459" r:id="rId13"/>
    <p:sldId id="458" r:id="rId14"/>
    <p:sldId id="468" r:id="rId15"/>
    <p:sldId id="467" r:id="rId16"/>
    <p:sldId id="476" r:id="rId17"/>
    <p:sldId id="466" r:id="rId18"/>
    <p:sldId id="475" r:id="rId19"/>
    <p:sldId id="471" r:id="rId20"/>
    <p:sldId id="470" r:id="rId21"/>
    <p:sldId id="469" r:id="rId22"/>
  </p:sldIdLst>
  <p:sldSz cx="9144000" cy="6858000" type="screen4x3"/>
  <p:notesSz cx="7010400" cy="9296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93800" autoAdjust="0"/>
  </p:normalViewPr>
  <p:slideViewPr>
    <p:cSldViewPr>
      <p:cViewPr varScale="1">
        <p:scale>
          <a:sx n="73" d="100"/>
          <a:sy n="73" d="100"/>
        </p:scale>
        <p:origin x="1584" y="6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197D078-48F1-4060-8499-5E2D60A828CE}" type="datetimeFigureOut">
              <a:rPr lang="en-US" smtClean="0"/>
              <a:t>12/2/2018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73D56D1-3AA4-43BB-B6B1-6CA3185BF56C}" type="slidenum">
              <a:rPr lang="en-US" smtClean="0"/>
              <a:t>‹#›</a:t>
            </a:fld>
            <a:endParaRPr lang="en-US"/>
          </a:p>
        </p:txBody>
      </p:sp>
    </p:spTree>
    <p:extLst>
      <p:ext uri="{BB962C8B-B14F-4D97-AF65-F5344CB8AC3E}">
        <p14:creationId xmlns:p14="http://schemas.microsoft.com/office/powerpoint/2010/main" val="178857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1</a:t>
            </a:fld>
            <a:endParaRPr lang="en-US"/>
          </a:p>
        </p:txBody>
      </p:sp>
    </p:spTree>
    <p:extLst>
      <p:ext uri="{BB962C8B-B14F-4D97-AF65-F5344CB8AC3E}">
        <p14:creationId xmlns:p14="http://schemas.microsoft.com/office/powerpoint/2010/main" val="3285406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10</a:t>
            </a:fld>
            <a:endParaRPr lang="en-US"/>
          </a:p>
        </p:txBody>
      </p:sp>
    </p:spTree>
    <p:extLst>
      <p:ext uri="{BB962C8B-B14F-4D97-AF65-F5344CB8AC3E}">
        <p14:creationId xmlns:p14="http://schemas.microsoft.com/office/powerpoint/2010/main" val="195498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11</a:t>
            </a:fld>
            <a:endParaRPr lang="en-US"/>
          </a:p>
        </p:txBody>
      </p:sp>
    </p:spTree>
    <p:extLst>
      <p:ext uri="{BB962C8B-B14F-4D97-AF65-F5344CB8AC3E}">
        <p14:creationId xmlns:p14="http://schemas.microsoft.com/office/powerpoint/2010/main" val="143034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12</a:t>
            </a:fld>
            <a:endParaRPr lang="en-US"/>
          </a:p>
        </p:txBody>
      </p:sp>
    </p:spTree>
    <p:extLst>
      <p:ext uri="{BB962C8B-B14F-4D97-AF65-F5344CB8AC3E}">
        <p14:creationId xmlns:p14="http://schemas.microsoft.com/office/powerpoint/2010/main" val="1086324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13</a:t>
            </a:fld>
            <a:endParaRPr lang="en-US"/>
          </a:p>
        </p:txBody>
      </p:sp>
    </p:spTree>
    <p:extLst>
      <p:ext uri="{BB962C8B-B14F-4D97-AF65-F5344CB8AC3E}">
        <p14:creationId xmlns:p14="http://schemas.microsoft.com/office/powerpoint/2010/main" val="98885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14</a:t>
            </a:fld>
            <a:endParaRPr lang="en-US"/>
          </a:p>
        </p:txBody>
      </p:sp>
    </p:spTree>
    <p:extLst>
      <p:ext uri="{BB962C8B-B14F-4D97-AF65-F5344CB8AC3E}">
        <p14:creationId xmlns:p14="http://schemas.microsoft.com/office/powerpoint/2010/main" val="4192504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Trainer:</a:t>
            </a:r>
          </a:p>
          <a:p>
            <a:r>
              <a:rPr lang="en-GB" altLang="en-US"/>
              <a:t>Show the slide and allow for time to realise and reflect</a:t>
            </a:r>
          </a:p>
          <a:p>
            <a:pPr eaLnBrk="1" hangingPunct="1"/>
            <a:endParaRPr lang="en-GB" altLang="en-US"/>
          </a:p>
          <a:p>
            <a:pPr eaLnBrk="1" hangingPunct="1"/>
            <a:r>
              <a:rPr lang="en-GB" altLang="en-US"/>
              <a:t>Comments:</a:t>
            </a:r>
          </a:p>
          <a:p>
            <a:r>
              <a:rPr lang="en-GB" altLang="en-US"/>
              <a:t>Explain that Ethiopia is one of the traditional coffee growing area in the world </a:t>
            </a:r>
          </a:p>
          <a:p>
            <a:r>
              <a:rPr lang="en-GB" altLang="en-US"/>
              <a:t>A large number of people depend on the coffee cultivation </a:t>
            </a:r>
          </a:p>
          <a:p>
            <a:r>
              <a:rPr lang="en-GB" altLang="en-US"/>
              <a:t>The slide has two overlapping pictures</a:t>
            </a:r>
          </a:p>
          <a:p>
            <a:r>
              <a:rPr lang="en-GB" altLang="en-US"/>
              <a:t>If you press the key, another slide will be visible that shows the shift of the coffee area due to changing climate patterns </a:t>
            </a:r>
          </a:p>
          <a:p>
            <a:r>
              <a:rPr lang="en-GB" altLang="en-US"/>
              <a:t>Start with the slide that has the subtitle ‘CURRENT CONDITIONS (1950-2000)</a:t>
            </a:r>
          </a:p>
          <a:p>
            <a:r>
              <a:rPr lang="en-GB" altLang="en-US"/>
              <a:t>Then press the key for shifting the slide and that picture shows the changes in the coffee sector as predicted due to climatic changes for 2050</a:t>
            </a:r>
          </a:p>
          <a:p>
            <a:r>
              <a:rPr lang="en-GB" altLang="en-US"/>
              <a:t>Meaning: the total area suitable for coffee will reduce in size and the area will shift geographically</a:t>
            </a:r>
          </a:p>
          <a:p>
            <a:r>
              <a:rPr lang="en-GB" altLang="en-US"/>
              <a:t>This causes considerable cost in terms of restructuring but offers also other opportunities </a:t>
            </a:r>
          </a:p>
          <a:p>
            <a:pPr eaLnBrk="1" hangingPunct="1"/>
            <a:endParaRPr lang="en-GB" altLang="en-US"/>
          </a:p>
        </p:txBody>
      </p:sp>
      <p:sp>
        <p:nvSpPr>
          <p:cNvPr id="389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940491-6D16-40D5-861C-F779D4237B91}" type="slidenum">
              <a:rPr lang="de-DE" altLang="en-US"/>
              <a:pPr>
                <a:spcBef>
                  <a:spcPct val="0"/>
                </a:spcBef>
              </a:pPr>
              <a:t>15</a:t>
            </a:fld>
            <a:endParaRPr lang="de-DE" altLang="en-US"/>
          </a:p>
        </p:txBody>
      </p:sp>
    </p:spTree>
    <p:extLst>
      <p:ext uri="{BB962C8B-B14F-4D97-AF65-F5344CB8AC3E}">
        <p14:creationId xmlns:p14="http://schemas.microsoft.com/office/powerpoint/2010/main" val="3048388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16</a:t>
            </a:fld>
            <a:endParaRPr lang="en-US"/>
          </a:p>
        </p:txBody>
      </p:sp>
    </p:spTree>
    <p:extLst>
      <p:ext uri="{BB962C8B-B14F-4D97-AF65-F5344CB8AC3E}">
        <p14:creationId xmlns:p14="http://schemas.microsoft.com/office/powerpoint/2010/main" val="1659469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17</a:t>
            </a:fld>
            <a:endParaRPr lang="en-US"/>
          </a:p>
        </p:txBody>
      </p:sp>
    </p:spTree>
    <p:extLst>
      <p:ext uri="{BB962C8B-B14F-4D97-AF65-F5344CB8AC3E}">
        <p14:creationId xmlns:p14="http://schemas.microsoft.com/office/powerpoint/2010/main" val="1299295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18</a:t>
            </a:fld>
            <a:endParaRPr lang="en-US"/>
          </a:p>
        </p:txBody>
      </p:sp>
    </p:spTree>
    <p:extLst>
      <p:ext uri="{BB962C8B-B14F-4D97-AF65-F5344CB8AC3E}">
        <p14:creationId xmlns:p14="http://schemas.microsoft.com/office/powerpoint/2010/main" val="343268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19</a:t>
            </a:fld>
            <a:endParaRPr lang="en-US"/>
          </a:p>
        </p:txBody>
      </p:sp>
    </p:spTree>
    <p:extLst>
      <p:ext uri="{BB962C8B-B14F-4D97-AF65-F5344CB8AC3E}">
        <p14:creationId xmlns:p14="http://schemas.microsoft.com/office/powerpoint/2010/main" val="406017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2</a:t>
            </a:fld>
            <a:endParaRPr lang="en-US"/>
          </a:p>
        </p:txBody>
      </p:sp>
    </p:spTree>
    <p:extLst>
      <p:ext uri="{BB962C8B-B14F-4D97-AF65-F5344CB8AC3E}">
        <p14:creationId xmlns:p14="http://schemas.microsoft.com/office/powerpoint/2010/main" val="3989595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20</a:t>
            </a:fld>
            <a:endParaRPr lang="en-US"/>
          </a:p>
        </p:txBody>
      </p:sp>
    </p:spTree>
    <p:extLst>
      <p:ext uri="{BB962C8B-B14F-4D97-AF65-F5344CB8AC3E}">
        <p14:creationId xmlns:p14="http://schemas.microsoft.com/office/powerpoint/2010/main" val="363043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3</a:t>
            </a:fld>
            <a:endParaRPr lang="en-US"/>
          </a:p>
        </p:txBody>
      </p:sp>
    </p:spTree>
    <p:extLst>
      <p:ext uri="{BB962C8B-B14F-4D97-AF65-F5344CB8AC3E}">
        <p14:creationId xmlns:p14="http://schemas.microsoft.com/office/powerpoint/2010/main" val="399476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4</a:t>
            </a:fld>
            <a:endParaRPr lang="en-US"/>
          </a:p>
        </p:txBody>
      </p:sp>
    </p:spTree>
    <p:extLst>
      <p:ext uri="{BB962C8B-B14F-4D97-AF65-F5344CB8AC3E}">
        <p14:creationId xmlns:p14="http://schemas.microsoft.com/office/powerpoint/2010/main" val="308832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5</a:t>
            </a:fld>
            <a:endParaRPr lang="en-US"/>
          </a:p>
        </p:txBody>
      </p:sp>
    </p:spTree>
    <p:extLst>
      <p:ext uri="{BB962C8B-B14F-4D97-AF65-F5344CB8AC3E}">
        <p14:creationId xmlns:p14="http://schemas.microsoft.com/office/powerpoint/2010/main" val="874757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6</a:t>
            </a:fld>
            <a:endParaRPr lang="en-US"/>
          </a:p>
        </p:txBody>
      </p:sp>
    </p:spTree>
    <p:extLst>
      <p:ext uri="{BB962C8B-B14F-4D97-AF65-F5344CB8AC3E}">
        <p14:creationId xmlns:p14="http://schemas.microsoft.com/office/powerpoint/2010/main" val="968896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7</a:t>
            </a:fld>
            <a:endParaRPr lang="en-US"/>
          </a:p>
        </p:txBody>
      </p:sp>
    </p:spTree>
    <p:extLst>
      <p:ext uri="{BB962C8B-B14F-4D97-AF65-F5344CB8AC3E}">
        <p14:creationId xmlns:p14="http://schemas.microsoft.com/office/powerpoint/2010/main" val="1885698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8</a:t>
            </a:fld>
            <a:endParaRPr lang="en-US"/>
          </a:p>
        </p:txBody>
      </p:sp>
    </p:spTree>
    <p:extLst>
      <p:ext uri="{BB962C8B-B14F-4D97-AF65-F5344CB8AC3E}">
        <p14:creationId xmlns:p14="http://schemas.microsoft.com/office/powerpoint/2010/main" val="617312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D56D1-3AA4-43BB-B6B1-6CA3185BF56C}" type="slidenum">
              <a:rPr lang="en-US" smtClean="0"/>
              <a:t>9</a:t>
            </a:fld>
            <a:endParaRPr lang="en-US"/>
          </a:p>
        </p:txBody>
      </p:sp>
    </p:spTree>
    <p:extLst>
      <p:ext uri="{BB962C8B-B14F-4D97-AF65-F5344CB8AC3E}">
        <p14:creationId xmlns:p14="http://schemas.microsoft.com/office/powerpoint/2010/main" val="3004059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69F1159-E672-4C3C-9B3E-1BE52F53351D}" type="datetimeFigureOut">
              <a:rPr lang="de-DE" smtClean="0"/>
              <a:t>02.12.2018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C7518F-AA31-468D-AA41-300301B3DBDF}" type="slidenum">
              <a:rPr lang="de-DE" smtClean="0"/>
              <a:t>‹#›</a:t>
            </a:fld>
            <a:endParaRPr lang="de-DE"/>
          </a:p>
        </p:txBody>
      </p:sp>
    </p:spTree>
    <p:extLst>
      <p:ext uri="{BB962C8B-B14F-4D97-AF65-F5344CB8AC3E}">
        <p14:creationId xmlns:p14="http://schemas.microsoft.com/office/powerpoint/2010/main" val="177142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69F1159-E672-4C3C-9B3E-1BE52F53351D}" type="datetimeFigureOut">
              <a:rPr lang="de-DE" smtClean="0"/>
              <a:t>02.12.2018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C7518F-AA31-468D-AA41-300301B3DBDF}" type="slidenum">
              <a:rPr lang="de-DE" smtClean="0"/>
              <a:t>‹#›</a:t>
            </a:fld>
            <a:endParaRPr lang="de-DE"/>
          </a:p>
        </p:txBody>
      </p:sp>
    </p:spTree>
    <p:extLst>
      <p:ext uri="{BB962C8B-B14F-4D97-AF65-F5344CB8AC3E}">
        <p14:creationId xmlns:p14="http://schemas.microsoft.com/office/powerpoint/2010/main" val="32700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69F1159-E672-4C3C-9B3E-1BE52F53351D}" type="datetimeFigureOut">
              <a:rPr lang="de-DE" smtClean="0"/>
              <a:t>02.12.2018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C7518F-AA31-468D-AA41-300301B3DBDF}" type="slidenum">
              <a:rPr lang="de-DE" smtClean="0"/>
              <a:t>‹#›</a:t>
            </a:fld>
            <a:endParaRPr lang="de-DE"/>
          </a:p>
        </p:txBody>
      </p:sp>
    </p:spTree>
    <p:extLst>
      <p:ext uri="{BB962C8B-B14F-4D97-AF65-F5344CB8AC3E}">
        <p14:creationId xmlns:p14="http://schemas.microsoft.com/office/powerpoint/2010/main" val="50050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smtClean="0"/>
              <a:pPr/>
              <a:t>02/12/2018</a:t>
            </a:fld>
            <a:endParaRPr lang="en-GB"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28514629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smtClean="0"/>
              <a:pPr/>
              <a:t>02/12/2018</a:t>
            </a:fld>
            <a:endParaRPr lang="en-GB"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184818710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smtClean="0"/>
              <a:pPr/>
              <a:t>02/12/2018</a:t>
            </a:fld>
            <a:endParaRPr lang="en-GB"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373753094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smtClean="0"/>
              <a:pPr/>
              <a:t>02/12/2018</a:t>
            </a:fld>
            <a:endParaRPr lang="en-GB"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18905290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02/12/2018</a:t>
            </a:fld>
            <a:endParaRPr lang="en-GB"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300817526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02/12/2018</a:t>
            </a:fld>
            <a:endParaRPr lang="en-GB" dirty="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Tree>
    <p:extLst>
      <p:ext uri="{BB962C8B-B14F-4D97-AF65-F5344CB8AC3E}">
        <p14:creationId xmlns:p14="http://schemas.microsoft.com/office/powerpoint/2010/main" val="20445709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69F1159-E672-4C3C-9B3E-1BE52F53351D}" type="datetimeFigureOut">
              <a:rPr lang="de-DE" smtClean="0"/>
              <a:t>02.12.2018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C7518F-AA31-468D-AA41-300301B3DBDF}" type="slidenum">
              <a:rPr lang="de-DE" smtClean="0"/>
              <a:t>‹#›</a:t>
            </a:fld>
            <a:endParaRPr lang="de-DE"/>
          </a:p>
        </p:txBody>
      </p:sp>
    </p:spTree>
    <p:extLst>
      <p:ext uri="{BB962C8B-B14F-4D97-AF65-F5344CB8AC3E}">
        <p14:creationId xmlns:p14="http://schemas.microsoft.com/office/powerpoint/2010/main" val="156762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69F1159-E672-4C3C-9B3E-1BE52F53351D}" type="datetimeFigureOut">
              <a:rPr lang="de-DE" smtClean="0"/>
              <a:t>02.12.2018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C7518F-AA31-468D-AA41-300301B3DBDF}" type="slidenum">
              <a:rPr lang="de-DE" smtClean="0"/>
              <a:t>‹#›</a:t>
            </a:fld>
            <a:endParaRPr lang="de-DE"/>
          </a:p>
        </p:txBody>
      </p:sp>
    </p:spTree>
    <p:extLst>
      <p:ext uri="{BB962C8B-B14F-4D97-AF65-F5344CB8AC3E}">
        <p14:creationId xmlns:p14="http://schemas.microsoft.com/office/powerpoint/2010/main" val="191863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69F1159-E672-4C3C-9B3E-1BE52F53351D}" type="datetimeFigureOut">
              <a:rPr lang="de-DE" smtClean="0"/>
              <a:t>02.12.2018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C7518F-AA31-468D-AA41-300301B3DBDF}" type="slidenum">
              <a:rPr lang="de-DE" smtClean="0"/>
              <a:t>‹#›</a:t>
            </a:fld>
            <a:endParaRPr lang="de-DE"/>
          </a:p>
        </p:txBody>
      </p:sp>
    </p:spTree>
    <p:extLst>
      <p:ext uri="{BB962C8B-B14F-4D97-AF65-F5344CB8AC3E}">
        <p14:creationId xmlns:p14="http://schemas.microsoft.com/office/powerpoint/2010/main" val="299799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69F1159-E672-4C3C-9B3E-1BE52F53351D}" type="datetimeFigureOut">
              <a:rPr lang="de-DE" smtClean="0"/>
              <a:t>02.12.2018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4C7518F-AA31-468D-AA41-300301B3DBDF}" type="slidenum">
              <a:rPr lang="de-DE" smtClean="0"/>
              <a:t>‹#›</a:t>
            </a:fld>
            <a:endParaRPr lang="de-DE"/>
          </a:p>
        </p:txBody>
      </p:sp>
    </p:spTree>
    <p:extLst>
      <p:ext uri="{BB962C8B-B14F-4D97-AF65-F5344CB8AC3E}">
        <p14:creationId xmlns:p14="http://schemas.microsoft.com/office/powerpoint/2010/main" val="417164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69F1159-E672-4C3C-9B3E-1BE52F53351D}" type="datetimeFigureOut">
              <a:rPr lang="de-DE" smtClean="0"/>
              <a:t>02.12.2018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4C7518F-AA31-468D-AA41-300301B3DBDF}" type="slidenum">
              <a:rPr lang="de-DE" smtClean="0"/>
              <a:t>‹#›</a:t>
            </a:fld>
            <a:endParaRPr lang="de-DE"/>
          </a:p>
        </p:txBody>
      </p:sp>
    </p:spTree>
    <p:extLst>
      <p:ext uri="{BB962C8B-B14F-4D97-AF65-F5344CB8AC3E}">
        <p14:creationId xmlns:p14="http://schemas.microsoft.com/office/powerpoint/2010/main" val="121833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69F1159-E672-4C3C-9B3E-1BE52F53351D}" type="datetimeFigureOut">
              <a:rPr lang="de-DE" smtClean="0"/>
              <a:t>02.12.2018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4C7518F-AA31-468D-AA41-300301B3DBDF}" type="slidenum">
              <a:rPr lang="de-DE" smtClean="0"/>
              <a:t>‹#›</a:t>
            </a:fld>
            <a:endParaRPr lang="de-DE"/>
          </a:p>
        </p:txBody>
      </p:sp>
    </p:spTree>
    <p:extLst>
      <p:ext uri="{BB962C8B-B14F-4D97-AF65-F5344CB8AC3E}">
        <p14:creationId xmlns:p14="http://schemas.microsoft.com/office/powerpoint/2010/main" val="355529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69F1159-E672-4C3C-9B3E-1BE52F53351D}" type="datetimeFigureOut">
              <a:rPr lang="de-DE" smtClean="0"/>
              <a:t>02.12.2018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C7518F-AA31-468D-AA41-300301B3DBDF}" type="slidenum">
              <a:rPr lang="de-DE" smtClean="0"/>
              <a:t>‹#›</a:t>
            </a:fld>
            <a:endParaRPr lang="de-DE"/>
          </a:p>
        </p:txBody>
      </p:sp>
    </p:spTree>
    <p:extLst>
      <p:ext uri="{BB962C8B-B14F-4D97-AF65-F5344CB8AC3E}">
        <p14:creationId xmlns:p14="http://schemas.microsoft.com/office/powerpoint/2010/main" val="111586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69F1159-E672-4C3C-9B3E-1BE52F53351D}" type="datetimeFigureOut">
              <a:rPr lang="de-DE" smtClean="0"/>
              <a:t>02.12.2018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C7518F-AA31-468D-AA41-300301B3DBDF}" type="slidenum">
              <a:rPr lang="de-DE" smtClean="0"/>
              <a:t>‹#›</a:t>
            </a:fld>
            <a:endParaRPr lang="de-DE"/>
          </a:p>
        </p:txBody>
      </p:sp>
    </p:spTree>
    <p:extLst>
      <p:ext uri="{BB962C8B-B14F-4D97-AF65-F5344CB8AC3E}">
        <p14:creationId xmlns:p14="http://schemas.microsoft.com/office/powerpoint/2010/main" val="3252662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F1159-E672-4C3C-9B3E-1BE52F53351D}" type="datetimeFigureOut">
              <a:rPr lang="de-DE" smtClean="0"/>
              <a:t>02.12.2018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7518F-AA31-468D-AA41-300301B3DBDF}" type="slidenum">
              <a:rPr lang="de-DE" smtClean="0"/>
              <a:t>‹#›</a:t>
            </a:fld>
            <a:endParaRPr lang="de-DE"/>
          </a:p>
        </p:txBody>
      </p:sp>
    </p:spTree>
    <p:extLst>
      <p:ext uri="{BB962C8B-B14F-4D97-AF65-F5344CB8AC3E}">
        <p14:creationId xmlns:p14="http://schemas.microsoft.com/office/powerpoint/2010/main" val="1297259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dirty="0">
                <a:solidFill>
                  <a:srgbClr val="6E6452"/>
                </a:solidFill>
                <a:latin typeface="Arial Narrow" pitchFamily="34" charset="0"/>
              </a:rPr>
              <a:t>Page </a:t>
            </a:r>
            <a:fld id="{327115CA-E6A4-425F-BB4F-A64D48743A27}" type="slidenum">
              <a:rPr lang="en-GB" sz="1000" b="0" smtClean="0">
                <a:solidFill>
                  <a:srgbClr val="6E6452"/>
                </a:solidFill>
                <a:latin typeface="Arial Narrow" pitchFamily="34" charset="0"/>
              </a: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0" fontAlgn="base" hangingPunct="0">
              <a:spcBef>
                <a:spcPct val="0"/>
              </a:spcBef>
              <a:spcAft>
                <a:spcPct val="0"/>
              </a:spcAft>
            </a:pPr>
            <a:r>
              <a:rPr lang="de-DE" dirty="0"/>
              <a:t>XXX</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0" fontAlgn="base" hangingPunct="0">
              <a:spcBef>
                <a:spcPct val="0"/>
              </a:spcBef>
              <a:spcAft>
                <a:spcPct val="0"/>
              </a:spcAft>
            </a:pPr>
            <a:fld id="{0F9A5078-6F60-49E2-B50D-11C30D454C38}" type="datetime1">
              <a:rPr lang="en-GB" smtClean="0"/>
              <a:pPr eaLnBrk="0" fontAlgn="base" hangingPunct="0">
                <a:spcBef>
                  <a:spcPct val="0"/>
                </a:spcBef>
                <a:spcAft>
                  <a:spcPct val="0"/>
                </a:spcAft>
              </a:pPr>
              <a:t>02/12/2018</a:t>
            </a:fld>
            <a:endParaRPr lang="en-GB"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endParaRPr lang="de-DE" noProof="0" dirty="0"/>
          </a:p>
        </p:txBody>
      </p:sp>
    </p:spTree>
    <p:extLst>
      <p:ext uri="{BB962C8B-B14F-4D97-AF65-F5344CB8AC3E}">
        <p14:creationId xmlns:p14="http://schemas.microsoft.com/office/powerpoint/2010/main" val="2190566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yperlink-material/ar5-spm-adaptation.pdf"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hyperlink" Target="http://www.satw.ch/publikationen/schriften/Denk-Schrif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yperlink-material/ar5-spm-adaptation.pdf"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hyperlink" Target="http://www.millenniumassessment.org/en/index.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yperlink-material/ar5-spm-mitigation.pdf" TargetMode="External"/><Relationship Id="rId5" Type="http://schemas.openxmlformats.org/officeDocument/2006/relationships/hyperlink" Target="../AA-DOCS-ELEC/1759-adaptation--summary-for-pm.pdf" TargetMode="External"/><Relationship Id="rId4" Type="http://schemas.openxmlformats.org/officeDocument/2006/relationships/hyperlink" Target="../hyperlink-material/ar5-spm-physical-scienc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yperlink-material/ar5-glossary-physical-science-basis.pdf" TargetMode="External"/><Relationship Id="rId5" Type="http://schemas.openxmlformats.org/officeDocument/2006/relationships/hyperlink" Target="../AA-DOCS-ELEC/1759-mitigation--full-report.pdf" TargetMode="External"/><Relationship Id="rId4" Type="http://schemas.openxmlformats.org/officeDocument/2006/relationships/hyperlink" Target="../hyperlink-material/ar5-glossary-adaptation.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hyperlink" Target="http://maps.grida.no/go/graphic/world-greenhouse-gas-emissions-by-sector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sp>
        <p:nvSpPr>
          <p:cNvPr id="2" name="Rectangle 1"/>
          <p:cNvSpPr/>
          <p:nvPr/>
        </p:nvSpPr>
        <p:spPr>
          <a:xfrm>
            <a:off x="755576" y="255379"/>
            <a:ext cx="4572000" cy="5693866"/>
          </a:xfrm>
          <a:prstGeom prst="rect">
            <a:avLst/>
          </a:prstGeom>
        </p:spPr>
        <p:txBody>
          <a:bodyPr>
            <a:spAutoFit/>
          </a:bodyPr>
          <a:lstStyle/>
          <a:p>
            <a:r>
              <a:rPr lang="en-GB" sz="2800" b="1" dirty="0"/>
              <a:t>Overview</a:t>
            </a:r>
          </a:p>
          <a:p>
            <a:endParaRPr lang="en-GB" sz="2800" b="1" dirty="0"/>
          </a:p>
          <a:p>
            <a:r>
              <a:rPr lang="en-GB" sz="2800" b="1" dirty="0"/>
              <a:t>Climate change - basics</a:t>
            </a:r>
          </a:p>
          <a:p>
            <a:pPr marL="760050" lvl="1" indent="-400050">
              <a:buFont typeface="+mj-lt"/>
              <a:buAutoNum type="alphaLcPeriod"/>
            </a:pPr>
            <a:r>
              <a:rPr lang="en-GB" sz="2800" dirty="0"/>
              <a:t>Terminology / glossaries</a:t>
            </a:r>
          </a:p>
          <a:p>
            <a:pPr marL="760050" lvl="1" indent="-400050">
              <a:buFont typeface="+mj-lt"/>
              <a:buAutoNum type="alphaLcPeriod"/>
            </a:pPr>
            <a:r>
              <a:rPr lang="en-GB" sz="2800" dirty="0"/>
              <a:t>The Earth‘s climate system – key features</a:t>
            </a:r>
          </a:p>
          <a:p>
            <a:pPr marL="760050" lvl="1" indent="-400050">
              <a:buFont typeface="+mj-lt"/>
              <a:buAutoNum type="alphaLcPeriod"/>
            </a:pPr>
            <a:r>
              <a:rPr lang="en-GB" sz="2800" dirty="0"/>
              <a:t>Causes of a changing climate – </a:t>
            </a:r>
            <a:r>
              <a:rPr lang="en-GB" sz="2800" dirty="0" err="1"/>
              <a:t>emmisions</a:t>
            </a:r>
            <a:r>
              <a:rPr lang="en-GB" sz="2800" dirty="0"/>
              <a:t>  </a:t>
            </a:r>
          </a:p>
          <a:p>
            <a:pPr marL="760050" lvl="1" indent="-400050">
              <a:buFont typeface="+mj-lt"/>
              <a:buAutoNum type="alphaLcPeriod"/>
            </a:pPr>
            <a:r>
              <a:rPr lang="en-GB" sz="2800" dirty="0"/>
              <a:t>Impacts</a:t>
            </a:r>
          </a:p>
          <a:p>
            <a:endParaRPr lang="en-GB" sz="2800" b="1" dirty="0"/>
          </a:p>
          <a:p>
            <a:r>
              <a:rPr lang="en-GB" sz="2800" b="1" dirty="0"/>
              <a:t>Taking action</a:t>
            </a:r>
          </a:p>
          <a:p>
            <a:pPr marL="760050" lvl="1" indent="-400050">
              <a:buFont typeface="+mj-lt"/>
              <a:buAutoNum type="alphaLcPeriod"/>
            </a:pPr>
            <a:r>
              <a:rPr lang="en-GB" sz="2800" dirty="0"/>
              <a:t>Mitigation</a:t>
            </a:r>
          </a:p>
          <a:p>
            <a:pPr marL="760050" lvl="1" indent="-400050">
              <a:buFont typeface="+mj-lt"/>
              <a:buAutoNum type="alphaLcPeriod"/>
            </a:pPr>
            <a:r>
              <a:rPr lang="en-GB" sz="2800" dirty="0"/>
              <a:t>Adaptation </a:t>
            </a:r>
          </a:p>
        </p:txBody>
      </p:sp>
    </p:spTree>
    <p:extLst>
      <p:ext uri="{BB962C8B-B14F-4D97-AF65-F5344CB8AC3E}">
        <p14:creationId xmlns:p14="http://schemas.microsoft.com/office/powerpoint/2010/main" val="362183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1065"/>
            <a:ext cx="7086600" cy="111556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575" t="15694" r="12031" b="16845"/>
          <a:stretch/>
        </p:blipFill>
        <p:spPr>
          <a:xfrm>
            <a:off x="4788024" y="5374342"/>
            <a:ext cx="1878480" cy="12230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5518358"/>
            <a:ext cx="837138" cy="837138"/>
          </a:xfrm>
          <a:prstGeom prst="rect">
            <a:avLst/>
          </a:prstGeom>
        </p:spPr>
      </p:pic>
      <p:sp>
        <p:nvSpPr>
          <p:cNvPr id="7" name="Rectangle 6"/>
          <p:cNvSpPr/>
          <p:nvPr/>
        </p:nvSpPr>
        <p:spPr>
          <a:xfrm>
            <a:off x="-108520" y="6427113"/>
            <a:ext cx="6484780" cy="430887"/>
          </a:xfrm>
          <a:prstGeom prst="rect">
            <a:avLst/>
          </a:prstGeom>
        </p:spPr>
        <p:txBody>
          <a:bodyPr wrap="square">
            <a:spAutoFit/>
          </a:bodyPr>
          <a:lstStyle/>
          <a:p>
            <a:pPr eaLnBrk="0" fontAlgn="base" hangingPunct="0">
              <a:spcBef>
                <a:spcPct val="0"/>
              </a:spcBef>
              <a:spcAft>
                <a:spcPct val="0"/>
              </a:spcAft>
            </a:pPr>
            <a:r>
              <a:rPr lang="en-US" sz="2200" b="1" dirty="0">
                <a:solidFill>
                  <a:srgbClr val="999999"/>
                </a:solidFill>
                <a:latin typeface="Arial" charset="0"/>
              </a:rPr>
              <a:t> </a:t>
            </a:r>
            <a:r>
              <a:rPr lang="en-US" sz="1200" b="1" dirty="0">
                <a:solidFill>
                  <a:srgbClr val="000000"/>
                </a:solidFill>
                <a:latin typeface="Arial" charset="0"/>
              </a:rPr>
              <a:t>Source: IPCC Climate Change 2013. The Physical Science Basis</a:t>
            </a:r>
            <a:endParaRPr lang="de-CH" sz="1200" b="1" dirty="0">
              <a:solidFill>
                <a:srgbClr val="000000"/>
              </a:solidFill>
              <a:latin typeface="Arial" charset="0"/>
            </a:endParaRPr>
          </a:p>
        </p:txBody>
      </p:sp>
      <p:sp>
        <p:nvSpPr>
          <p:cNvPr id="8" name="Rectangle 7"/>
          <p:cNvSpPr/>
          <p:nvPr/>
        </p:nvSpPr>
        <p:spPr>
          <a:xfrm>
            <a:off x="107504" y="13843"/>
            <a:ext cx="8316410" cy="430887"/>
          </a:xfrm>
          <a:prstGeom prst="rect">
            <a:avLst/>
          </a:prstGeom>
        </p:spPr>
        <p:txBody>
          <a:bodyPr wrap="square">
            <a:spAutoFit/>
          </a:bodyPr>
          <a:lstStyle/>
          <a:p>
            <a:pPr eaLnBrk="0" fontAlgn="base" hangingPunct="0">
              <a:spcBef>
                <a:spcPct val="0"/>
              </a:spcBef>
              <a:spcAft>
                <a:spcPct val="0"/>
              </a:spcAft>
            </a:pPr>
            <a:r>
              <a:rPr lang="en-GB" sz="2200" b="1" dirty="0">
                <a:solidFill>
                  <a:srgbClr val="000000"/>
                </a:solidFill>
                <a:latin typeface="Arial" charset="0"/>
              </a:rPr>
              <a:t>Emissions vs. Temperatures</a:t>
            </a:r>
          </a:p>
        </p:txBody>
      </p:sp>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111376" y="626056"/>
            <a:ext cx="8853112" cy="5801057"/>
          </a:xfrm>
          <a:prstGeom prst="rect">
            <a:avLst/>
          </a:prstGeom>
        </p:spPr>
      </p:pic>
    </p:spTree>
    <p:extLst>
      <p:ext uri="{BB962C8B-B14F-4D97-AF65-F5344CB8AC3E}">
        <p14:creationId xmlns:p14="http://schemas.microsoft.com/office/powerpoint/2010/main" val="2819044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575" t="15694" r="12031" b="16845"/>
          <a:stretch/>
        </p:blipFill>
        <p:spPr>
          <a:xfrm>
            <a:off x="4788024" y="5374342"/>
            <a:ext cx="1878480" cy="12230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5518358"/>
            <a:ext cx="837138" cy="837138"/>
          </a:xfrm>
          <a:prstGeom prst="rect">
            <a:avLst/>
          </a:prstGeom>
        </p:spPr>
      </p:pic>
      <p:sp>
        <p:nvSpPr>
          <p:cNvPr id="5" name="Titel 1"/>
          <p:cNvSpPr txBox="1">
            <a:spLocks/>
          </p:cNvSpPr>
          <p:nvPr/>
        </p:nvSpPr>
        <p:spPr bwMode="auto">
          <a:xfrm>
            <a:off x="445133" y="107843"/>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dirty="0">
                <a:ln>
                  <a:noFill/>
                </a:ln>
                <a:solidFill>
                  <a:srgbClr val="000000"/>
                </a:solidFill>
                <a:effectLst/>
                <a:uLnTx/>
                <a:uFillTx/>
                <a:latin typeface="Calibri"/>
                <a:ea typeface="+mj-ea"/>
                <a:cs typeface="+mj-cs"/>
              </a:rPr>
              <a:t>From signals to tangible effects</a:t>
            </a:r>
          </a:p>
        </p:txBody>
      </p:sp>
      <p:sp>
        <p:nvSpPr>
          <p:cNvPr id="13" name="Inhaltsplatzhalter 2"/>
          <p:cNvSpPr txBox="1">
            <a:spLocks/>
          </p:cNvSpPr>
          <p:nvPr/>
        </p:nvSpPr>
        <p:spPr bwMode="auto">
          <a:xfrm>
            <a:off x="4644008" y="843396"/>
            <a:ext cx="4499992" cy="5582258"/>
          </a:xfrm>
          <a:prstGeom prst="rect">
            <a:avLst/>
          </a:prstGeom>
          <a:solidFill>
            <a:srgbClr val="FF9900"/>
          </a:solidFill>
          <a:ln w="9525">
            <a:noFill/>
            <a:miter lim="800000"/>
            <a:headEnd/>
            <a:tailEnd/>
          </a:ln>
        </p:spPr>
        <p:txBody>
          <a:bodyPr lIns="0" rIns="0"/>
          <a:ls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1" eaLnBrk="0" hangingPunct="0">
              <a:spcBef>
                <a:spcPct val="20000"/>
              </a:spcBef>
              <a:defRPr/>
            </a:pPr>
            <a:r>
              <a:rPr lang="de-CH" b="1" kern="0" dirty="0" err="1">
                <a:solidFill>
                  <a:srgbClr val="000000"/>
                </a:solidFill>
                <a:latin typeface="Arial" charset="0"/>
                <a:cs typeface="Arial" charset="0"/>
              </a:rPr>
              <a:t>Effects</a:t>
            </a:r>
            <a:endParaRPr lang="en-GB" sz="1800" b="1" kern="0" dirty="0">
              <a:solidFill>
                <a:srgbClr val="000000"/>
              </a:solidFill>
              <a:latin typeface="Arial" charset="0"/>
              <a:cs typeface="Arial" charset="0"/>
            </a:endParaRPr>
          </a:p>
          <a:p>
            <a:pPr marL="685800" lvl="1" indent="-228600" eaLnBrk="0" hangingPunct="0">
              <a:spcBef>
                <a:spcPct val="20000"/>
              </a:spcBef>
              <a:buFont typeface="Wingdings" pitchFamily="2" charset="2"/>
              <a:buChar char="§"/>
              <a:defRPr/>
            </a:pPr>
            <a:endParaRPr lang="en-GB" sz="1800" b="1" kern="0" dirty="0">
              <a:solidFill>
                <a:srgbClr val="000000"/>
              </a:solidFill>
              <a:latin typeface="Arial" charset="0"/>
              <a:cs typeface="Arial" charset="0"/>
            </a:endParaRPr>
          </a:p>
          <a:p>
            <a:pPr marL="685800" lvl="1" indent="-228600" eaLnBrk="0" hangingPunct="0">
              <a:spcBef>
                <a:spcPct val="20000"/>
              </a:spcBef>
              <a:buFont typeface="Wingdings" pitchFamily="2" charset="2"/>
              <a:buChar char="§"/>
              <a:defRPr/>
            </a:pPr>
            <a:r>
              <a:rPr lang="en-GB" sz="1800" b="1" kern="0" dirty="0">
                <a:solidFill>
                  <a:srgbClr val="000000"/>
                </a:solidFill>
                <a:latin typeface="Arial" charset="0"/>
                <a:cs typeface="Arial" charset="0"/>
              </a:rPr>
              <a:t>droughts</a:t>
            </a:r>
          </a:p>
          <a:p>
            <a:pPr marL="685800" lvl="1" indent="-228600" eaLnBrk="0" hangingPunct="0">
              <a:spcBef>
                <a:spcPct val="20000"/>
              </a:spcBef>
              <a:buFont typeface="Wingdings" pitchFamily="2" charset="2"/>
              <a:buChar char="§"/>
              <a:defRPr/>
            </a:pPr>
            <a:r>
              <a:rPr lang="en-GB" sz="1800" b="1" kern="0" dirty="0">
                <a:solidFill>
                  <a:srgbClr val="000000"/>
                </a:solidFill>
                <a:latin typeface="Arial" charset="0"/>
                <a:cs typeface="Arial" charset="0"/>
              </a:rPr>
              <a:t>change of natural systems’ productivity</a:t>
            </a:r>
          </a:p>
          <a:p>
            <a:pPr marL="685800" lvl="1" indent="-228600" eaLnBrk="0" hangingPunct="0">
              <a:spcBef>
                <a:spcPct val="20000"/>
              </a:spcBef>
              <a:buFont typeface="Wingdings" pitchFamily="2" charset="2"/>
              <a:buChar char="§"/>
              <a:defRPr/>
            </a:pPr>
            <a:r>
              <a:rPr lang="en-GB" sz="1800" b="1" kern="0" dirty="0">
                <a:solidFill>
                  <a:srgbClr val="000000"/>
                </a:solidFill>
                <a:latin typeface="Arial" charset="0"/>
                <a:cs typeface="Arial" charset="0"/>
              </a:rPr>
              <a:t>increase in forest fires</a:t>
            </a:r>
          </a:p>
          <a:p>
            <a:pPr marL="685800" lvl="1" indent="-228600" eaLnBrk="0" hangingPunct="0">
              <a:spcBef>
                <a:spcPct val="20000"/>
              </a:spcBef>
              <a:buFont typeface="Wingdings" pitchFamily="2" charset="2"/>
              <a:buChar char="§"/>
              <a:defRPr/>
            </a:pPr>
            <a:r>
              <a:rPr lang="en-GB" sz="1800" b="1" kern="0" dirty="0">
                <a:solidFill>
                  <a:srgbClr val="000000"/>
                </a:solidFill>
                <a:latin typeface="Arial" charset="0"/>
                <a:cs typeface="Arial" charset="0"/>
              </a:rPr>
              <a:t>exceptional floods</a:t>
            </a:r>
          </a:p>
          <a:p>
            <a:pPr marL="685800" lvl="1" indent="-228600" eaLnBrk="0" hangingPunct="0">
              <a:spcBef>
                <a:spcPct val="20000"/>
              </a:spcBef>
              <a:buFont typeface="Wingdings" pitchFamily="2" charset="2"/>
              <a:buChar char="§"/>
              <a:defRPr/>
            </a:pPr>
            <a:r>
              <a:rPr lang="en-GB" sz="1800" b="1" kern="0" dirty="0">
                <a:solidFill>
                  <a:srgbClr val="000000"/>
                </a:solidFill>
                <a:latin typeface="Arial" charset="0"/>
                <a:cs typeface="Arial" charset="0"/>
              </a:rPr>
              <a:t>loss of land</a:t>
            </a:r>
          </a:p>
          <a:p>
            <a:pPr marL="685800" lvl="1" indent="-228600" eaLnBrk="0" hangingPunct="0">
              <a:spcBef>
                <a:spcPct val="20000"/>
              </a:spcBef>
              <a:buFont typeface="Wingdings" pitchFamily="2" charset="2"/>
              <a:buChar char="§"/>
              <a:defRPr/>
            </a:pPr>
            <a:r>
              <a:rPr lang="en-GB" sz="1800" b="1" kern="0" dirty="0">
                <a:solidFill>
                  <a:srgbClr val="000000"/>
                </a:solidFill>
                <a:latin typeface="Arial" charset="0"/>
                <a:cs typeface="Arial" charset="0"/>
              </a:rPr>
              <a:t>health issues</a:t>
            </a:r>
          </a:p>
          <a:p>
            <a:pPr marL="685800" lvl="1" indent="-228600" eaLnBrk="0" hangingPunct="0">
              <a:spcBef>
                <a:spcPct val="20000"/>
              </a:spcBef>
              <a:buFont typeface="Wingdings" pitchFamily="2" charset="2"/>
              <a:buChar char="§"/>
              <a:defRPr/>
            </a:pPr>
            <a:r>
              <a:rPr lang="en-GB" sz="1800" b="1" kern="0" dirty="0">
                <a:solidFill>
                  <a:srgbClr val="000000"/>
                </a:solidFill>
                <a:latin typeface="Arial" charset="0"/>
                <a:cs typeface="Arial" charset="0"/>
              </a:rPr>
              <a:t>...</a:t>
            </a:r>
          </a:p>
          <a:p>
            <a:pPr lvl="1" eaLnBrk="0" hangingPunct="0">
              <a:spcBef>
                <a:spcPct val="20000"/>
              </a:spcBef>
              <a:defRPr/>
            </a:pPr>
            <a:r>
              <a:rPr lang="de-CH" b="1" kern="0" dirty="0">
                <a:solidFill>
                  <a:srgbClr val="000000"/>
                </a:solidFill>
                <a:latin typeface="Arial" charset="0"/>
                <a:cs typeface="Arial" charset="0"/>
              </a:rPr>
              <a:t>Impact</a:t>
            </a:r>
          </a:p>
          <a:p>
            <a:pPr lvl="1" eaLnBrk="0" hangingPunct="0">
              <a:spcBef>
                <a:spcPct val="20000"/>
              </a:spcBef>
              <a:defRPr/>
            </a:pPr>
            <a:r>
              <a:rPr lang="de-CH" sz="1800" b="1" kern="0" dirty="0" err="1">
                <a:solidFill>
                  <a:srgbClr val="000000"/>
                </a:solidFill>
                <a:latin typeface="Arial" charset="0"/>
                <a:cs typeface="Arial" charset="0"/>
              </a:rPr>
              <a:t>food</a:t>
            </a:r>
            <a:r>
              <a:rPr lang="de-CH" sz="1800" b="1" kern="0" dirty="0">
                <a:solidFill>
                  <a:srgbClr val="000000"/>
                </a:solidFill>
                <a:latin typeface="Arial" charset="0"/>
                <a:cs typeface="Arial" charset="0"/>
              </a:rPr>
              <a:t> </a:t>
            </a:r>
            <a:r>
              <a:rPr lang="de-CH" sz="1800" b="1" kern="0" dirty="0" err="1">
                <a:solidFill>
                  <a:srgbClr val="000000"/>
                </a:solidFill>
                <a:latin typeface="Arial" charset="0"/>
                <a:cs typeface="Arial" charset="0"/>
              </a:rPr>
              <a:t>insecurity</a:t>
            </a:r>
            <a:endParaRPr lang="de-CH" sz="1800" b="1" kern="0" dirty="0">
              <a:solidFill>
                <a:srgbClr val="000000"/>
              </a:solidFill>
              <a:latin typeface="Arial" charset="0"/>
              <a:cs typeface="Arial" charset="0"/>
            </a:endParaRPr>
          </a:p>
          <a:p>
            <a:pPr lvl="1" eaLnBrk="0" hangingPunct="0">
              <a:spcBef>
                <a:spcPct val="20000"/>
              </a:spcBef>
              <a:defRPr/>
            </a:pPr>
            <a:r>
              <a:rPr lang="de-CH" sz="1800" b="1" kern="0" dirty="0" err="1">
                <a:solidFill>
                  <a:srgbClr val="000000"/>
                </a:solidFill>
                <a:latin typeface="Arial" charset="0"/>
                <a:cs typeface="Arial" charset="0"/>
              </a:rPr>
              <a:t>loss</a:t>
            </a:r>
            <a:r>
              <a:rPr lang="de-CH" sz="1800" b="1" kern="0" dirty="0">
                <a:solidFill>
                  <a:srgbClr val="000000"/>
                </a:solidFill>
                <a:latin typeface="Arial" charset="0"/>
                <a:cs typeface="Arial" charset="0"/>
              </a:rPr>
              <a:t> </a:t>
            </a:r>
            <a:r>
              <a:rPr lang="de-CH" sz="1800" b="1" kern="0" dirty="0" err="1">
                <a:solidFill>
                  <a:srgbClr val="000000"/>
                </a:solidFill>
                <a:latin typeface="Arial" charset="0"/>
                <a:cs typeface="Arial" charset="0"/>
              </a:rPr>
              <a:t>of</a:t>
            </a:r>
            <a:r>
              <a:rPr lang="de-CH" sz="1800" b="1" kern="0" dirty="0">
                <a:solidFill>
                  <a:srgbClr val="000000"/>
                </a:solidFill>
                <a:latin typeface="Arial" charset="0"/>
                <a:cs typeface="Arial" charset="0"/>
              </a:rPr>
              <a:t> </a:t>
            </a:r>
            <a:r>
              <a:rPr lang="de-CH" sz="1800" b="1" kern="0" dirty="0" err="1">
                <a:solidFill>
                  <a:srgbClr val="000000"/>
                </a:solidFill>
                <a:latin typeface="Arial" charset="0"/>
                <a:cs typeface="Arial" charset="0"/>
              </a:rPr>
              <a:t>income</a:t>
            </a:r>
            <a:endParaRPr lang="de-CH" sz="1800" b="1" kern="0" dirty="0">
              <a:solidFill>
                <a:srgbClr val="000000"/>
              </a:solidFill>
              <a:latin typeface="Arial" charset="0"/>
              <a:cs typeface="Arial" charset="0"/>
            </a:endParaRPr>
          </a:p>
          <a:p>
            <a:pPr lvl="1" eaLnBrk="0" hangingPunct="0">
              <a:spcBef>
                <a:spcPct val="20000"/>
              </a:spcBef>
              <a:defRPr/>
            </a:pPr>
            <a:r>
              <a:rPr lang="en-CH" sz="1800" b="1" kern="0" dirty="0">
                <a:solidFill>
                  <a:srgbClr val="000000"/>
                </a:solidFill>
                <a:latin typeface="Arial" charset="0"/>
                <a:cs typeface="Arial" charset="0"/>
              </a:rPr>
              <a:t>…</a:t>
            </a:r>
            <a:endParaRPr lang="de-CH" sz="1800" b="1" kern="0" dirty="0">
              <a:solidFill>
                <a:srgbClr val="000000"/>
              </a:solidFill>
              <a:latin typeface="Arial" charset="0"/>
              <a:cs typeface="Arial" charset="0"/>
            </a:endParaRPr>
          </a:p>
          <a:p>
            <a:pPr lvl="1" eaLnBrk="0" hangingPunct="0">
              <a:spcBef>
                <a:spcPct val="20000"/>
              </a:spcBef>
              <a:defRPr/>
            </a:pPr>
            <a:r>
              <a:rPr lang="de-CH" sz="1800" b="1" kern="0" dirty="0">
                <a:solidFill>
                  <a:srgbClr val="000000"/>
                </a:solidFill>
                <a:latin typeface="Arial" charset="0"/>
                <a:cs typeface="Arial" charset="0"/>
              </a:rPr>
              <a:t>vulnerable </a:t>
            </a:r>
            <a:r>
              <a:rPr lang="de-CH" sz="1800" b="1" kern="0" dirty="0" err="1">
                <a:solidFill>
                  <a:srgbClr val="000000"/>
                </a:solidFill>
                <a:latin typeface="Arial" charset="0"/>
                <a:cs typeface="Arial" charset="0"/>
              </a:rPr>
              <a:t>livelihoods</a:t>
            </a:r>
            <a:endParaRPr lang="de-CH" sz="1800" b="1" kern="0" dirty="0">
              <a:solidFill>
                <a:srgbClr val="000000"/>
              </a:solidFill>
              <a:latin typeface="Arial" charset="0"/>
              <a:cs typeface="Arial" charset="0"/>
            </a:endParaRPr>
          </a:p>
          <a:p>
            <a:pPr lvl="1" eaLnBrk="0" hangingPunct="0">
              <a:spcBef>
                <a:spcPct val="20000"/>
              </a:spcBef>
              <a:defRPr/>
            </a:pPr>
            <a:r>
              <a:rPr lang="de-CH" sz="1800" b="1" kern="0" dirty="0" err="1">
                <a:solidFill>
                  <a:srgbClr val="000000"/>
                </a:solidFill>
                <a:latin typeface="Arial" charset="0"/>
                <a:cs typeface="Arial" charset="0"/>
              </a:rPr>
              <a:t>economic</a:t>
            </a:r>
            <a:r>
              <a:rPr lang="de-CH" sz="1800" b="1" kern="0" dirty="0">
                <a:solidFill>
                  <a:srgbClr val="000000"/>
                </a:solidFill>
                <a:latin typeface="Arial" charset="0"/>
                <a:cs typeface="Arial" charset="0"/>
              </a:rPr>
              <a:t> </a:t>
            </a:r>
            <a:r>
              <a:rPr lang="de-CH" sz="1800" b="1" kern="0" dirty="0" err="1">
                <a:solidFill>
                  <a:srgbClr val="000000"/>
                </a:solidFill>
                <a:latin typeface="Arial" charset="0"/>
                <a:cs typeface="Arial" charset="0"/>
              </a:rPr>
              <a:t>damages</a:t>
            </a:r>
            <a:endParaRPr lang="de-CH" sz="1800" b="1" kern="0" dirty="0">
              <a:solidFill>
                <a:srgbClr val="000000"/>
              </a:solidFill>
              <a:latin typeface="Arial" charset="0"/>
              <a:cs typeface="Arial" charset="0"/>
            </a:endParaRPr>
          </a:p>
          <a:p>
            <a:pPr lvl="1" eaLnBrk="0" hangingPunct="0">
              <a:spcBef>
                <a:spcPct val="20000"/>
              </a:spcBef>
              <a:defRPr/>
            </a:pPr>
            <a:endParaRPr lang="en-GB" b="1" kern="0" dirty="0">
              <a:solidFill>
                <a:srgbClr val="000000"/>
              </a:solidFill>
              <a:latin typeface="Arial" charset="0"/>
              <a:cs typeface="Arial" charset="0"/>
            </a:endParaRPr>
          </a:p>
        </p:txBody>
      </p:sp>
      <p:sp>
        <p:nvSpPr>
          <p:cNvPr id="14" name="Inhaltsplatzhalter 2"/>
          <p:cNvSpPr txBox="1">
            <a:spLocks/>
          </p:cNvSpPr>
          <p:nvPr/>
        </p:nvSpPr>
        <p:spPr bwMode="auto">
          <a:xfrm>
            <a:off x="323528" y="843396"/>
            <a:ext cx="4320480" cy="5625800"/>
          </a:xfrm>
          <a:prstGeom prst="rect">
            <a:avLst/>
          </a:prstGeom>
          <a:solidFill>
            <a:srgbClr val="FFFF66"/>
          </a:solidFill>
          <a:ln w="9525">
            <a:noFill/>
            <a:miter lim="800000"/>
            <a:headEnd/>
            <a:tailEnd/>
          </a:ln>
        </p:spPr>
        <p:txBody>
          <a:bodyPr lIns="0" rIns="0"/>
          <a:ls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1" eaLnBrk="0" hangingPunct="0">
              <a:spcBef>
                <a:spcPct val="20000"/>
              </a:spcBef>
              <a:defRPr/>
            </a:pPr>
            <a:r>
              <a:rPr lang="de-CH" b="1" kern="0" dirty="0" err="1">
                <a:solidFill>
                  <a:srgbClr val="000000"/>
                </a:solidFill>
                <a:latin typeface="Arial" charset="0"/>
                <a:cs typeface="Arial" charset="0"/>
              </a:rPr>
              <a:t>Climate</a:t>
            </a:r>
            <a:r>
              <a:rPr lang="de-CH" b="1" kern="0" dirty="0">
                <a:solidFill>
                  <a:srgbClr val="000000"/>
                </a:solidFill>
                <a:latin typeface="Arial" charset="0"/>
                <a:cs typeface="Arial" charset="0"/>
              </a:rPr>
              <a:t> Signals</a:t>
            </a:r>
            <a:endParaRPr lang="de-CH" sz="1800" b="1" kern="0" dirty="0">
              <a:solidFill>
                <a:srgbClr val="000000"/>
              </a:solidFill>
              <a:latin typeface="Arial" charset="0"/>
              <a:cs typeface="Arial" charset="0"/>
            </a:endParaRPr>
          </a:p>
          <a:p>
            <a:pPr marL="742950" lvl="1" indent="-285750" eaLnBrk="0" hangingPunct="0">
              <a:spcBef>
                <a:spcPct val="20000"/>
              </a:spcBef>
              <a:buFont typeface="Wingdings" pitchFamily="2" charset="2"/>
              <a:buChar char="§"/>
              <a:defRPr/>
            </a:pPr>
            <a:endParaRPr lang="en-GB" sz="1800" b="1" kern="0" dirty="0">
              <a:solidFill>
                <a:srgbClr val="000000"/>
              </a:solidFill>
              <a:latin typeface="Arial" charset="0"/>
              <a:cs typeface="Arial" charset="0"/>
            </a:endParaRPr>
          </a:p>
          <a:p>
            <a:pPr marL="742950" lvl="1" indent="-285750" eaLnBrk="0" hangingPunct="0">
              <a:spcBef>
                <a:spcPct val="20000"/>
              </a:spcBef>
              <a:buFont typeface="Wingdings" pitchFamily="2" charset="2"/>
              <a:buChar char="§"/>
              <a:defRPr/>
            </a:pPr>
            <a:r>
              <a:rPr lang="en-GB" sz="1800" b="1" kern="0" dirty="0">
                <a:solidFill>
                  <a:srgbClr val="000000"/>
                </a:solidFill>
                <a:latin typeface="Arial" charset="0"/>
                <a:cs typeface="Arial" charset="0"/>
              </a:rPr>
              <a:t>change in temperature patterns</a:t>
            </a:r>
          </a:p>
          <a:p>
            <a:pPr marL="742950" lvl="1" indent="-285750" eaLnBrk="0" hangingPunct="0">
              <a:spcBef>
                <a:spcPct val="20000"/>
              </a:spcBef>
              <a:buFont typeface="Wingdings" pitchFamily="2" charset="2"/>
              <a:buChar char="§"/>
              <a:defRPr/>
            </a:pPr>
            <a:r>
              <a:rPr lang="en-GB" sz="1800" b="1" kern="0" dirty="0">
                <a:solidFill>
                  <a:srgbClr val="000000"/>
                </a:solidFill>
                <a:latin typeface="Arial" charset="0"/>
                <a:cs typeface="Arial" charset="0"/>
              </a:rPr>
              <a:t>change in precipitation patterns</a:t>
            </a:r>
          </a:p>
          <a:p>
            <a:pPr marL="742950" lvl="1" indent="-285750" eaLnBrk="0" hangingPunct="0">
              <a:spcBef>
                <a:spcPct val="20000"/>
              </a:spcBef>
              <a:buFont typeface="Wingdings" pitchFamily="2" charset="2"/>
              <a:buChar char="§"/>
              <a:defRPr/>
            </a:pPr>
            <a:r>
              <a:rPr lang="en-GB" sz="1800" b="1" kern="0" dirty="0">
                <a:solidFill>
                  <a:srgbClr val="000000"/>
                </a:solidFill>
                <a:latin typeface="Arial" charset="0"/>
                <a:cs typeface="Arial" charset="0"/>
              </a:rPr>
              <a:t>increase in extreme weather events (storms, heat waves...)</a:t>
            </a:r>
          </a:p>
          <a:p>
            <a:pPr marL="742950" lvl="1" indent="-285750" eaLnBrk="0" hangingPunct="0">
              <a:spcBef>
                <a:spcPct val="20000"/>
              </a:spcBef>
              <a:buFont typeface="Wingdings" pitchFamily="2" charset="2"/>
              <a:buChar char="§"/>
              <a:defRPr/>
            </a:pPr>
            <a:r>
              <a:rPr lang="en-GB" sz="1800" b="1" kern="0" dirty="0">
                <a:solidFill>
                  <a:srgbClr val="000000"/>
                </a:solidFill>
                <a:latin typeface="Arial" charset="0"/>
                <a:cs typeface="Arial" charset="0"/>
              </a:rPr>
              <a:t>melting of pole caps, glaciers and permafrost</a:t>
            </a:r>
          </a:p>
          <a:p>
            <a:pPr marL="742950" lvl="1" indent="-285750" eaLnBrk="0" hangingPunct="0">
              <a:spcBef>
                <a:spcPct val="20000"/>
              </a:spcBef>
              <a:buFont typeface="Wingdings" pitchFamily="2" charset="2"/>
              <a:buChar char="§"/>
              <a:defRPr/>
            </a:pPr>
            <a:r>
              <a:rPr lang="en-GB" sz="1800" b="1" kern="0" dirty="0">
                <a:solidFill>
                  <a:srgbClr val="000000"/>
                </a:solidFill>
                <a:latin typeface="Arial" charset="0"/>
                <a:cs typeface="Arial" charset="0"/>
              </a:rPr>
              <a:t>sea-level rise </a:t>
            </a:r>
          </a:p>
          <a:p>
            <a:pPr marL="742950" lvl="1" indent="-285750" eaLnBrk="0" hangingPunct="0">
              <a:spcBef>
                <a:spcPct val="20000"/>
              </a:spcBef>
              <a:buFont typeface="Wingdings" pitchFamily="2" charset="2"/>
              <a:buChar char="§"/>
              <a:defRPr/>
            </a:pPr>
            <a:r>
              <a:rPr lang="en-GB" sz="1800" b="1" kern="0" dirty="0">
                <a:solidFill>
                  <a:srgbClr val="000000"/>
                </a:solidFill>
                <a:latin typeface="Arial" charset="0"/>
                <a:cs typeface="Arial" charset="0"/>
              </a:rPr>
              <a:t>ocean acidification</a:t>
            </a:r>
          </a:p>
          <a:p>
            <a:pPr marL="742950" lvl="1" indent="-285750" eaLnBrk="0" hangingPunct="0">
              <a:spcBef>
                <a:spcPct val="20000"/>
              </a:spcBef>
              <a:buFont typeface="Wingdings" pitchFamily="2" charset="2"/>
              <a:buChar char="§"/>
              <a:defRPr/>
            </a:pPr>
            <a:r>
              <a:rPr lang="en-CH" sz="1800" b="1" kern="0" dirty="0">
                <a:solidFill>
                  <a:srgbClr val="000000"/>
                </a:solidFill>
                <a:latin typeface="Arial" charset="0"/>
                <a:cs typeface="Arial" charset="0"/>
              </a:rPr>
              <a:t>…</a:t>
            </a:r>
            <a:endParaRPr lang="en-GB" sz="1800" b="1" kern="0" dirty="0">
              <a:solidFill>
                <a:srgbClr val="000000"/>
              </a:solidFill>
              <a:latin typeface="Arial" charset="0"/>
              <a:cs typeface="Arial" charset="0"/>
            </a:endParaRPr>
          </a:p>
          <a:p>
            <a:pPr marL="742950" lvl="1" indent="-285750" eaLnBrk="0" hangingPunct="0">
              <a:spcBef>
                <a:spcPct val="20000"/>
              </a:spcBef>
              <a:buFont typeface="Wingdings" pitchFamily="2" charset="2"/>
              <a:buChar char="§"/>
              <a:defRPr/>
            </a:pPr>
            <a:endParaRPr lang="en-GB" sz="1800" b="1" kern="0" dirty="0">
              <a:solidFill>
                <a:srgbClr val="000000"/>
              </a:solidFill>
              <a:latin typeface="Arial" charset="0"/>
              <a:cs typeface="Arial" charset="0"/>
            </a:endParaRPr>
          </a:p>
          <a:p>
            <a:pPr marL="742950" lvl="1" indent="-285750" eaLnBrk="0" hangingPunct="0">
              <a:spcBef>
                <a:spcPct val="20000"/>
              </a:spcBef>
              <a:buFont typeface="Wingdings" pitchFamily="2" charset="2"/>
              <a:buChar char="§"/>
              <a:defRPr/>
            </a:pPr>
            <a:endParaRPr lang="en-GB" sz="1800" b="1" kern="0" dirty="0">
              <a:solidFill>
                <a:srgbClr val="000000"/>
              </a:solidFill>
              <a:latin typeface="Arial" charset="0"/>
              <a:cs typeface="Arial" charset="0"/>
            </a:endParaRPr>
          </a:p>
        </p:txBody>
      </p:sp>
      <p:sp>
        <p:nvSpPr>
          <p:cNvPr id="18" name="Right Arrow 17"/>
          <p:cNvSpPr/>
          <p:nvPr/>
        </p:nvSpPr>
        <p:spPr>
          <a:xfrm>
            <a:off x="4788024" y="980728"/>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rot="5400000" flipV="1">
            <a:off x="6192180" y="3897053"/>
            <a:ext cx="225876" cy="297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468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575" t="15694" r="12031" b="16845"/>
          <a:stretch/>
        </p:blipFill>
        <p:spPr>
          <a:xfrm>
            <a:off x="4788024" y="5374342"/>
            <a:ext cx="1878480" cy="12230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5518358"/>
            <a:ext cx="837138" cy="837138"/>
          </a:xfrm>
          <a:prstGeom prst="rect">
            <a:avLst/>
          </a:prstGeom>
        </p:spPr>
      </p:pic>
      <p:sp>
        <p:nvSpPr>
          <p:cNvPr id="5" name="Titel 1"/>
          <p:cNvSpPr txBox="1">
            <a:spLocks/>
          </p:cNvSpPr>
          <p:nvPr/>
        </p:nvSpPr>
        <p:spPr>
          <a:xfrm>
            <a:off x="-540568" y="112724"/>
            <a:ext cx="5832546" cy="617928"/>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Tangible effects -II</a:t>
            </a:r>
          </a:p>
        </p:txBody>
      </p:sp>
      <p:sp>
        <p:nvSpPr>
          <p:cNvPr id="8" name="Rectangle 7"/>
          <p:cNvSpPr>
            <a:spLocks noChangeArrowheads="1"/>
          </p:cNvSpPr>
          <p:nvPr/>
        </p:nvSpPr>
        <p:spPr bwMode="auto">
          <a:xfrm>
            <a:off x="-1404664" y="6597352"/>
            <a:ext cx="4968875" cy="230187"/>
          </a:xfrm>
          <a:prstGeom prst="rect">
            <a:avLst/>
          </a:prstGeom>
          <a:noFill/>
          <a:ln w="9525">
            <a:noFill/>
            <a:miter lim="800000"/>
            <a:headEnd/>
            <a:tailEnd/>
          </a:ln>
          <a:effectLst/>
        </p:spPr>
        <p:txBody>
          <a:bodyPr anchor="ctr">
            <a:spAutoFit/>
          </a:bodyPr>
          <a:lstStyle/>
          <a:p>
            <a:pPr algn="r" eaLnBrk="0" hangingPunct="0">
              <a:defRPr/>
            </a:pPr>
            <a:r>
              <a:rPr lang="en-GB" sz="900" i="1" dirty="0">
                <a:latin typeface="+mj-lt"/>
                <a:cs typeface="Arial" charset="0"/>
              </a:rPr>
              <a:t>Source: Climate Change 2007. Synthesis report 2007.  IPCC. Geneva</a:t>
            </a:r>
          </a:p>
        </p:txBody>
      </p:sp>
      <p:grpSp>
        <p:nvGrpSpPr>
          <p:cNvPr id="9" name="Gruppieren 13"/>
          <p:cNvGrpSpPr>
            <a:grpSpLocks/>
          </p:cNvGrpSpPr>
          <p:nvPr/>
        </p:nvGrpSpPr>
        <p:grpSpPr bwMode="auto">
          <a:xfrm>
            <a:off x="179512" y="725571"/>
            <a:ext cx="8430122" cy="5963159"/>
            <a:chOff x="561975" y="1495416"/>
            <a:chExt cx="7782964" cy="5181636"/>
          </a:xfrm>
        </p:grpSpPr>
        <p:pic>
          <p:nvPicPr>
            <p:cNvPr id="10" name="Picture 4" descr="fig3-6"/>
            <p:cNvPicPr>
              <a:picLocks noChangeAspect="1" noChangeArrowheads="1"/>
            </p:cNvPicPr>
            <p:nvPr/>
          </p:nvPicPr>
          <p:blipFill>
            <a:blip r:embed="rId6">
              <a:extLst>
                <a:ext uri="{28A0092B-C50C-407E-A947-70E740481C1C}">
                  <a14:useLocalDpi xmlns:a14="http://schemas.microsoft.com/office/drawing/2010/main" val="0"/>
                </a:ext>
              </a:extLst>
            </a:blip>
            <a:srcRect r="14397" b="52776"/>
            <a:stretch>
              <a:fillRect/>
            </a:stretch>
          </p:blipFill>
          <p:spPr bwMode="auto">
            <a:xfrm>
              <a:off x="561975" y="1843088"/>
              <a:ext cx="7782964"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pieren 13"/>
            <p:cNvGrpSpPr>
              <a:grpSpLocks/>
            </p:cNvGrpSpPr>
            <p:nvPr/>
          </p:nvGrpSpPr>
          <p:grpSpPr bwMode="auto">
            <a:xfrm>
              <a:off x="3699472" y="1495416"/>
              <a:ext cx="966856" cy="5181636"/>
              <a:chOff x="3699472" y="1073612"/>
              <a:chExt cx="966856" cy="5610004"/>
            </a:xfrm>
          </p:grpSpPr>
          <p:sp>
            <p:nvSpPr>
              <p:cNvPr id="13" name="Line 8"/>
              <p:cNvSpPr>
                <a:spLocks noChangeShapeType="1"/>
              </p:cNvSpPr>
              <p:nvPr/>
            </p:nvSpPr>
            <p:spPr bwMode="auto">
              <a:xfrm>
                <a:off x="3699472" y="1714741"/>
                <a:ext cx="0" cy="4968875"/>
              </a:xfrm>
              <a:prstGeom prst="line">
                <a:avLst/>
              </a:prstGeom>
              <a:noFill/>
              <a:ln w="28575">
                <a:solidFill>
                  <a:srgbClr val="FFC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4" name="Textfeld 10"/>
              <p:cNvSpPr txBox="1"/>
              <p:nvPr/>
            </p:nvSpPr>
            <p:spPr>
              <a:xfrm>
                <a:off x="3699472" y="1073612"/>
                <a:ext cx="966856" cy="376414"/>
              </a:xfrm>
              <a:prstGeom prst="rect">
                <a:avLst/>
              </a:prstGeom>
              <a:solidFill>
                <a:schemeClr val="bg1">
                  <a:lumMod val="50000"/>
                </a:schemeClr>
              </a:solidFill>
            </p:spPr>
            <p:txBody>
              <a:bodyPr wrap="square">
                <a:spAutoFit/>
              </a:bodyPr>
              <a:lstStyle/>
              <a:p>
                <a:pPr>
                  <a:defRPr/>
                </a:pPr>
                <a:r>
                  <a:rPr lang="de-DE" sz="2000" dirty="0">
                    <a:solidFill>
                      <a:srgbClr val="FFC000"/>
                    </a:solidFill>
                    <a:latin typeface="Arial" charset="0"/>
                    <a:cs typeface="Arial" charset="0"/>
                  </a:rPr>
                  <a:t>1.5 °C</a:t>
                </a:r>
              </a:p>
            </p:txBody>
          </p:sp>
        </p:grpSp>
      </p:grpSp>
    </p:spTree>
    <p:extLst>
      <p:ext uri="{BB962C8B-B14F-4D97-AF65-F5344CB8AC3E}">
        <p14:creationId xmlns:p14="http://schemas.microsoft.com/office/powerpoint/2010/main" val="175546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575" t="15694" r="12031" b="16845"/>
          <a:stretch/>
        </p:blipFill>
        <p:spPr>
          <a:xfrm>
            <a:off x="4788024" y="5374342"/>
            <a:ext cx="1878480" cy="12230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5518358"/>
            <a:ext cx="837138" cy="837138"/>
          </a:xfrm>
          <a:prstGeom prst="rect">
            <a:avLst/>
          </a:prstGeom>
        </p:spPr>
      </p:pic>
      <p:sp>
        <p:nvSpPr>
          <p:cNvPr id="5" name="Titel 1"/>
          <p:cNvSpPr txBox="1">
            <a:spLocks/>
          </p:cNvSpPr>
          <p:nvPr/>
        </p:nvSpPr>
        <p:spPr bwMode="auto">
          <a:xfrm>
            <a:off x="0" y="152111"/>
            <a:ext cx="5832546"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dirty="0">
                <a:ln>
                  <a:noFill/>
                </a:ln>
                <a:solidFill>
                  <a:srgbClr val="000000"/>
                </a:solidFill>
                <a:effectLst/>
                <a:uLnTx/>
                <a:uFillTx/>
                <a:latin typeface="Calibri"/>
                <a:ea typeface="+mj-ea"/>
                <a:cs typeface="+mj-cs"/>
              </a:rPr>
              <a:t>Tangible effects -III</a:t>
            </a:r>
          </a:p>
        </p:txBody>
      </p:sp>
      <p:sp>
        <p:nvSpPr>
          <p:cNvPr id="8" name="Text Box 2"/>
          <p:cNvSpPr txBox="1">
            <a:spLocks noChangeArrowheads="1"/>
          </p:cNvSpPr>
          <p:nvPr/>
        </p:nvSpPr>
        <p:spPr bwMode="auto">
          <a:xfrm>
            <a:off x="173621" y="1656678"/>
            <a:ext cx="2886211" cy="1556298"/>
          </a:xfrm>
          <a:prstGeom prst="rect">
            <a:avLst/>
          </a:prstGeom>
          <a:solidFill>
            <a:srgbClr val="1F497D">
              <a:lumMod val="40000"/>
              <a:lumOff val="60000"/>
              <a:alpha val="49000"/>
            </a:srgbClr>
          </a:solidFill>
          <a:ln w="9525">
            <a:solidFill>
              <a:srgbClr val="000000"/>
            </a:solidFill>
            <a:miter lim="800000"/>
            <a:headEnd/>
            <a:tailEnd/>
          </a:ln>
        </p:spPr>
        <p:txBody>
          <a:bodyPr rot="0" vert="horz" wrap="square" lIns="91440" tIns="45720" rIns="91440" bIns="45720" anchor="t" anchorCtr="0">
            <a:noAutofit/>
          </a:bodyPr>
          <a:lstStyle/>
          <a:p>
            <a:pPr eaLnBrk="0" fontAlgn="base" hangingPunct="0">
              <a:lnSpc>
                <a:spcPct val="115000"/>
              </a:lnSpc>
              <a:spcBef>
                <a:spcPct val="0"/>
              </a:spcBef>
              <a:spcAft>
                <a:spcPts val="1000"/>
              </a:spcAft>
            </a:pPr>
            <a:r>
              <a:rPr lang="en-GB" sz="1200" b="1" dirty="0">
                <a:solidFill>
                  <a:srgbClr val="999999"/>
                </a:solidFill>
                <a:ea typeface="Calibri"/>
                <a:cs typeface="Times New Roman"/>
              </a:rPr>
              <a:t> </a:t>
            </a:r>
            <a:r>
              <a:rPr lang="en-GB" b="1" dirty="0">
                <a:solidFill>
                  <a:srgbClr val="000000"/>
                </a:solidFill>
                <a:ea typeface="Calibri"/>
                <a:cs typeface="Times New Roman"/>
              </a:rPr>
              <a:t>See also:</a:t>
            </a:r>
          </a:p>
          <a:p>
            <a:pPr eaLnBrk="0" fontAlgn="base" hangingPunct="0">
              <a:lnSpc>
                <a:spcPct val="115000"/>
              </a:lnSpc>
              <a:spcBef>
                <a:spcPct val="0"/>
              </a:spcBef>
              <a:spcAft>
                <a:spcPts val="1000"/>
              </a:spcAft>
            </a:pPr>
            <a:r>
              <a:rPr lang="en-GB" b="1" dirty="0">
                <a:solidFill>
                  <a:srgbClr val="000000"/>
                </a:solidFill>
                <a:ea typeface="Calibri"/>
                <a:cs typeface="Times New Roman"/>
                <a:hlinkClick r:id="rId6" action="ppaction://hlinkfile"/>
              </a:rPr>
              <a:t>IPCC 5. Assessment Report  ‘Impact, Adaptation  and Vulnerability’, p. 22 </a:t>
            </a:r>
            <a:r>
              <a:rPr lang="en-GB" b="1" dirty="0" err="1">
                <a:solidFill>
                  <a:srgbClr val="000000"/>
                </a:solidFill>
                <a:ea typeface="Calibri"/>
                <a:cs typeface="Times New Roman"/>
                <a:hlinkClick r:id="rId6" action="ppaction://hlinkfile"/>
              </a:rPr>
              <a:t>ff</a:t>
            </a:r>
            <a:endParaRPr lang="en-GB" b="1" dirty="0">
              <a:solidFill>
                <a:srgbClr val="000000"/>
              </a:solidFill>
              <a:ea typeface="Calibri"/>
              <a:cs typeface="Times New Roman"/>
            </a:endParaRPr>
          </a:p>
          <a:p>
            <a:pPr eaLnBrk="0" fontAlgn="base" hangingPunct="0">
              <a:lnSpc>
                <a:spcPct val="115000"/>
              </a:lnSpc>
              <a:spcBef>
                <a:spcPct val="0"/>
              </a:spcBef>
              <a:spcAft>
                <a:spcPts val="1000"/>
              </a:spcAft>
            </a:pPr>
            <a:endParaRPr lang="de-CH" b="1" dirty="0">
              <a:solidFill>
                <a:srgbClr val="000000"/>
              </a:solidFill>
              <a:ea typeface="Calibri"/>
              <a:cs typeface="Times New Roman"/>
            </a:endParaRPr>
          </a:p>
        </p:txBody>
      </p:sp>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52111"/>
            <a:ext cx="5205617" cy="668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428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575" t="15694" r="12031" b="16845"/>
          <a:stretch/>
        </p:blipFill>
        <p:spPr>
          <a:xfrm>
            <a:off x="4788024" y="5374342"/>
            <a:ext cx="1878480" cy="12230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5518358"/>
            <a:ext cx="837138" cy="837138"/>
          </a:xfrm>
          <a:prstGeom prst="rect">
            <a:avLst/>
          </a:prstGeom>
        </p:spPr>
      </p:pic>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702803"/>
            <a:ext cx="8797835" cy="5894549"/>
          </a:xfrm>
          <a:prstGeom prst="rect">
            <a:avLst/>
          </a:prstGeom>
        </p:spPr>
      </p:pic>
      <p:sp>
        <p:nvSpPr>
          <p:cNvPr id="7" name="Titel 1"/>
          <p:cNvSpPr txBox="1">
            <a:spLocks/>
          </p:cNvSpPr>
          <p:nvPr/>
        </p:nvSpPr>
        <p:spPr bwMode="auto">
          <a:xfrm>
            <a:off x="107504" y="84875"/>
            <a:ext cx="5786248"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dirty="0">
                <a:ln>
                  <a:noFill/>
                </a:ln>
                <a:solidFill>
                  <a:srgbClr val="000000"/>
                </a:solidFill>
                <a:effectLst/>
                <a:uLnTx/>
                <a:uFillTx/>
                <a:latin typeface="Calibri"/>
                <a:ea typeface="+mj-ea"/>
                <a:cs typeface="+mj-cs"/>
              </a:rPr>
              <a:t>Effects on agricultural yields</a:t>
            </a:r>
          </a:p>
        </p:txBody>
      </p:sp>
    </p:spTree>
    <p:extLst>
      <p:ext uri="{BB962C8B-B14F-4D97-AF65-F5344CB8AC3E}">
        <p14:creationId xmlns:p14="http://schemas.microsoft.com/office/powerpoint/2010/main" val="3270317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en-GB" dirty="0"/>
              <a:t>MOSA – Modules on Sustainable Agriculture</a:t>
            </a:r>
          </a:p>
        </p:txBody>
      </p:sp>
      <p:sp>
        <p:nvSpPr>
          <p:cNvPr id="16387" name="Datumsplatzhalter 3"/>
          <p:cNvSpPr>
            <a:spLocks noGrp="1"/>
          </p:cNvSpPr>
          <p:nvPr>
            <p:ph type="dt" sz="quarter" idx="11"/>
          </p:nvPr>
        </p:nvSpPr>
        <p:spPr>
          <a:xfrm>
            <a:off x="684213" y="6581775"/>
            <a:ext cx="1295400" cy="24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848E6F5-3A03-4EA3-AC4C-D16C11880D4A}" type="datetime1">
              <a:rPr lang="en-GB" altLang="en-US" smtClean="0">
                <a:solidFill>
                  <a:srgbClr val="6E6452"/>
                </a:solidFill>
                <a:latin typeface="Arial Narrow" panose="020B0606020202030204" pitchFamily="34" charset="0"/>
              </a:rPr>
              <a:pPr/>
              <a:t>02/12/2018</a:t>
            </a:fld>
            <a:endParaRPr lang="en-GB" altLang="en-US">
              <a:solidFill>
                <a:srgbClr val="6E6452"/>
              </a:solidFill>
              <a:latin typeface="Arial Narrow" panose="020B0606020202030204" pitchFamily="34" charset="0"/>
            </a:endParaRPr>
          </a:p>
        </p:txBody>
      </p:sp>
      <p:sp>
        <p:nvSpPr>
          <p:cNvPr id="16388" name="Titel 5"/>
          <p:cNvSpPr>
            <a:spLocks noGrp="1"/>
          </p:cNvSpPr>
          <p:nvPr>
            <p:ph type="title"/>
          </p:nvPr>
        </p:nvSpPr>
        <p:spPr>
          <a:xfrm>
            <a:off x="74613" y="493713"/>
            <a:ext cx="9109075" cy="471487"/>
          </a:xfrm>
        </p:spPr>
        <p:txBody>
          <a:bodyPr>
            <a:normAutofit fontScale="90000"/>
          </a:bodyPr>
          <a:lstStyle/>
          <a:p>
            <a:pPr marL="285750" indent="-285750" eaLnBrk="1" hangingPunct="1">
              <a:spcBef>
                <a:spcPts val="400"/>
              </a:spcBef>
              <a:spcAft>
                <a:spcPts val="800"/>
              </a:spcAft>
              <a:tabLst>
                <a:tab pos="2190750" algn="l"/>
              </a:tabLst>
            </a:pPr>
            <a:r>
              <a:rPr lang="en-GB" altLang="en-US">
                <a:solidFill>
                  <a:srgbClr val="C00000"/>
                </a:solidFill>
              </a:rPr>
              <a:t>Example: Coffee Cultivation area in Ethiopia</a:t>
            </a:r>
            <a:br>
              <a:rPr lang="en-GB" altLang="en-US">
                <a:solidFill>
                  <a:srgbClr val="C00000"/>
                </a:solidFill>
              </a:rPr>
            </a:br>
            <a:br>
              <a:rPr lang="en-GB" altLang="en-US">
                <a:solidFill>
                  <a:srgbClr val="C00000"/>
                </a:solidFill>
              </a:rPr>
            </a:br>
            <a:br>
              <a:rPr lang="en-GB" altLang="en-US">
                <a:solidFill>
                  <a:srgbClr val="C00000"/>
                </a:solidFill>
              </a:rPr>
            </a:br>
            <a:br>
              <a:rPr lang="en-GB" altLang="en-US">
                <a:solidFill>
                  <a:srgbClr val="C00000"/>
                </a:solidFill>
              </a:rPr>
            </a:br>
            <a:br>
              <a:rPr lang="en-GB" altLang="en-US">
                <a:solidFill>
                  <a:srgbClr val="C00000"/>
                </a:solidFill>
              </a:rPr>
            </a:br>
            <a:br>
              <a:rPr lang="en-GB" altLang="en-US">
                <a:solidFill>
                  <a:srgbClr val="C00000"/>
                </a:solidFill>
              </a:rPr>
            </a:br>
            <a:br>
              <a:rPr lang="en-GB" altLang="en-US">
                <a:solidFill>
                  <a:srgbClr val="C00000"/>
                </a:solidFill>
              </a:rPr>
            </a:br>
            <a:br>
              <a:rPr lang="en-GB" altLang="en-US">
                <a:solidFill>
                  <a:srgbClr val="C00000"/>
                </a:solidFill>
              </a:rPr>
            </a:br>
            <a:br>
              <a:rPr lang="en-GB" altLang="en-US">
                <a:solidFill>
                  <a:srgbClr val="C00000"/>
                </a:solidFill>
              </a:rPr>
            </a:br>
            <a:br>
              <a:rPr lang="en-GB" altLang="en-US">
                <a:solidFill>
                  <a:srgbClr val="C00000"/>
                </a:solidFill>
              </a:rPr>
            </a:br>
            <a:endParaRPr lang="en-GB" altLang="en-US">
              <a:solidFill>
                <a:srgbClr val="C00000"/>
              </a:solidFill>
            </a:endParaRPr>
          </a:p>
        </p:txBody>
      </p:sp>
      <p:sp>
        <p:nvSpPr>
          <p:cNvPr id="16389" name="Text Box 2"/>
          <p:cNvSpPr txBox="1">
            <a:spLocks noChangeArrowheads="1"/>
          </p:cNvSpPr>
          <p:nvPr/>
        </p:nvSpPr>
        <p:spPr bwMode="auto">
          <a:xfrm>
            <a:off x="684213" y="17002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endParaRPr lang="en-GB" altLang="en-US" sz="2400">
              <a:solidFill>
                <a:srgbClr val="000000"/>
              </a:solidFill>
              <a:latin typeface="Times" panose="02020603050405020304" pitchFamily="18" charset="0"/>
            </a:endParaRPr>
          </a:p>
        </p:txBody>
      </p:sp>
      <p:sp>
        <p:nvSpPr>
          <p:cNvPr id="16390" name="Text Box 2"/>
          <p:cNvSpPr txBox="1">
            <a:spLocks noChangeArrowheads="1"/>
          </p:cNvSpPr>
          <p:nvPr/>
        </p:nvSpPr>
        <p:spPr bwMode="auto">
          <a:xfrm>
            <a:off x="684213" y="17002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spcAft>
                <a:spcPts val="800"/>
              </a:spcAft>
              <a:buClr>
                <a:srgbClr val="C80F0F"/>
              </a:buClr>
              <a:buFont typeface="Arial" panose="020B0604020202020204" pitchFamily="34" charset="0"/>
              <a:buChar char="•"/>
              <a:defRPr>
                <a:solidFill>
                  <a:schemeClr val="tx2"/>
                </a:solidFill>
                <a:latin typeface="Arial" panose="020B0604020202020204" pitchFamily="34" charset="0"/>
              </a:defRPr>
            </a:lvl1pPr>
            <a:lvl2pPr marL="742950" indent="-285750">
              <a:spcBef>
                <a:spcPts val="400"/>
              </a:spcBef>
              <a:spcAft>
                <a:spcPts val="800"/>
              </a:spcAft>
              <a:buClr>
                <a:schemeClr val="accent1"/>
              </a:buClr>
              <a:buFont typeface="Arial" panose="020B0604020202020204" pitchFamily="34" charset="0"/>
              <a:buChar char="•"/>
              <a:defRPr>
                <a:solidFill>
                  <a:schemeClr val="tx2"/>
                </a:solidFill>
                <a:latin typeface="Arial" panose="020B0604020202020204" pitchFamily="34" charset="0"/>
              </a:defRPr>
            </a:lvl2pPr>
            <a:lvl3pPr marL="1143000" indent="-228600">
              <a:spcBef>
                <a:spcPts val="400"/>
              </a:spcBef>
              <a:spcAft>
                <a:spcPts val="800"/>
              </a:spcAft>
              <a:buClr>
                <a:schemeClr val="tx2"/>
              </a:buClr>
              <a:buFont typeface="Arial" panose="020B0604020202020204" pitchFamily="34" charset="0"/>
              <a:buChar char="•"/>
              <a:defRPr>
                <a:solidFill>
                  <a:schemeClr val="tx2"/>
                </a:solidFill>
                <a:latin typeface="Arial" panose="020B0604020202020204" pitchFamily="34" charset="0"/>
              </a:defRPr>
            </a:lvl3pPr>
            <a:lvl4pPr marL="1600200" indent="-228600">
              <a:spcBef>
                <a:spcPts val="400"/>
              </a:spcBef>
              <a:spcAft>
                <a:spcPts val="800"/>
              </a:spcAft>
              <a:buClr>
                <a:schemeClr val="tx2"/>
              </a:buClr>
              <a:buFont typeface="Arial" panose="020B0604020202020204" pitchFamily="34" charset="0"/>
              <a:buChar char="•"/>
              <a:defRPr>
                <a:solidFill>
                  <a:schemeClr val="tx2"/>
                </a:solidFill>
                <a:latin typeface="Arial" panose="020B0604020202020204" pitchFamily="34" charset="0"/>
              </a:defRPr>
            </a:lvl4pPr>
            <a:lvl5pPr marL="2057400" indent="-228600">
              <a:spcBef>
                <a:spcPts val="400"/>
              </a:spcBef>
              <a:spcAft>
                <a:spcPts val="800"/>
              </a:spcAft>
              <a:buClr>
                <a:srgbClr val="6E6452"/>
              </a:buClr>
              <a:buFont typeface="Arial" panose="020B0604020202020204" pitchFamily="34" charset="0"/>
              <a:buChar char="•"/>
              <a:defRPr>
                <a:solidFill>
                  <a:srgbClr val="6E6452"/>
                </a:solidFill>
                <a:latin typeface="Arial" panose="020B0604020202020204" pitchFamily="34" charset="0"/>
              </a:defRPr>
            </a:lvl5pPr>
            <a:lvl6pPr marL="2514600" indent="-228600" eaLnBrk="0" fontAlgn="base" hangingPunct="0">
              <a:spcBef>
                <a:spcPts val="400"/>
              </a:spcBef>
              <a:spcAft>
                <a:spcPts val="800"/>
              </a:spcAft>
              <a:buClr>
                <a:srgbClr val="6E6452"/>
              </a:buClr>
              <a:buFont typeface="Arial" panose="020B0604020202020204" pitchFamily="34" charset="0"/>
              <a:buChar char="•"/>
              <a:defRPr>
                <a:solidFill>
                  <a:srgbClr val="6E6452"/>
                </a:solidFill>
                <a:latin typeface="Arial" panose="020B0604020202020204" pitchFamily="34" charset="0"/>
              </a:defRPr>
            </a:lvl6pPr>
            <a:lvl7pPr marL="2971800" indent="-228600" eaLnBrk="0" fontAlgn="base" hangingPunct="0">
              <a:spcBef>
                <a:spcPts val="400"/>
              </a:spcBef>
              <a:spcAft>
                <a:spcPts val="800"/>
              </a:spcAft>
              <a:buClr>
                <a:srgbClr val="6E6452"/>
              </a:buClr>
              <a:buFont typeface="Arial" panose="020B0604020202020204" pitchFamily="34" charset="0"/>
              <a:buChar char="•"/>
              <a:defRPr>
                <a:solidFill>
                  <a:srgbClr val="6E6452"/>
                </a:solidFill>
                <a:latin typeface="Arial" panose="020B0604020202020204" pitchFamily="34" charset="0"/>
              </a:defRPr>
            </a:lvl7pPr>
            <a:lvl8pPr marL="3429000" indent="-228600" eaLnBrk="0" fontAlgn="base" hangingPunct="0">
              <a:spcBef>
                <a:spcPts val="400"/>
              </a:spcBef>
              <a:spcAft>
                <a:spcPts val="800"/>
              </a:spcAft>
              <a:buClr>
                <a:srgbClr val="6E6452"/>
              </a:buClr>
              <a:buFont typeface="Arial" panose="020B0604020202020204" pitchFamily="34" charset="0"/>
              <a:buChar char="•"/>
              <a:defRPr>
                <a:solidFill>
                  <a:srgbClr val="6E6452"/>
                </a:solidFill>
                <a:latin typeface="Arial" panose="020B0604020202020204" pitchFamily="34" charset="0"/>
              </a:defRPr>
            </a:lvl8pPr>
            <a:lvl9pPr marL="3886200" indent="-228600" eaLnBrk="0" fontAlgn="base" hangingPunct="0">
              <a:spcBef>
                <a:spcPts val="400"/>
              </a:spcBef>
              <a:spcAft>
                <a:spcPts val="800"/>
              </a:spcAft>
              <a:buClr>
                <a:srgbClr val="6E6452"/>
              </a:buClr>
              <a:buFont typeface="Arial" panose="020B0604020202020204" pitchFamily="34" charset="0"/>
              <a:buChar char="•"/>
              <a:defRPr>
                <a:solidFill>
                  <a:srgbClr val="6E6452"/>
                </a:solidFill>
                <a:latin typeface="Arial" panose="020B0604020202020204" pitchFamily="34" charset="0"/>
              </a:defRPr>
            </a:lvl9pPr>
          </a:lstStyle>
          <a:p>
            <a:pPr defTabSz="914400">
              <a:spcBef>
                <a:spcPct val="0"/>
              </a:spcBef>
              <a:spcAft>
                <a:spcPct val="0"/>
              </a:spcAft>
              <a:buClrTx/>
              <a:buFontTx/>
              <a:buNone/>
            </a:pPr>
            <a:endParaRPr lang="en-GB" altLang="de-DE" sz="2400">
              <a:solidFill>
                <a:srgbClr val="000000"/>
              </a:solidFill>
              <a:latin typeface="Times" panose="02020603050405020304" pitchFamily="18" charset="0"/>
            </a:endParaRPr>
          </a:p>
        </p:txBody>
      </p:sp>
      <p:sp>
        <p:nvSpPr>
          <p:cNvPr id="16391" name="Text Box 6"/>
          <p:cNvSpPr txBox="1">
            <a:spLocks noChangeArrowheads="1"/>
          </p:cNvSpPr>
          <p:nvPr/>
        </p:nvSpPr>
        <p:spPr bwMode="auto">
          <a:xfrm>
            <a:off x="6850063" y="1720850"/>
            <a:ext cx="221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spcAft>
                <a:spcPts val="800"/>
              </a:spcAft>
              <a:buClr>
                <a:srgbClr val="C80F0F"/>
              </a:buClr>
              <a:buFont typeface="Arial" panose="020B0604020202020204" pitchFamily="34" charset="0"/>
              <a:buChar char="•"/>
              <a:defRPr>
                <a:solidFill>
                  <a:schemeClr val="tx2"/>
                </a:solidFill>
                <a:latin typeface="Arial" panose="020B0604020202020204" pitchFamily="34" charset="0"/>
              </a:defRPr>
            </a:lvl1pPr>
            <a:lvl2pPr marL="742950" indent="-285750">
              <a:spcBef>
                <a:spcPts val="400"/>
              </a:spcBef>
              <a:spcAft>
                <a:spcPts val="800"/>
              </a:spcAft>
              <a:buClr>
                <a:schemeClr val="accent1"/>
              </a:buClr>
              <a:buFont typeface="Arial" panose="020B0604020202020204" pitchFamily="34" charset="0"/>
              <a:buChar char="•"/>
              <a:defRPr>
                <a:solidFill>
                  <a:schemeClr val="tx2"/>
                </a:solidFill>
                <a:latin typeface="Arial" panose="020B0604020202020204" pitchFamily="34" charset="0"/>
              </a:defRPr>
            </a:lvl2pPr>
            <a:lvl3pPr marL="1143000" indent="-228600">
              <a:spcBef>
                <a:spcPts val="400"/>
              </a:spcBef>
              <a:spcAft>
                <a:spcPts val="800"/>
              </a:spcAft>
              <a:buClr>
                <a:schemeClr val="tx2"/>
              </a:buClr>
              <a:buFont typeface="Arial" panose="020B0604020202020204" pitchFamily="34" charset="0"/>
              <a:buChar char="•"/>
              <a:defRPr>
                <a:solidFill>
                  <a:schemeClr val="tx2"/>
                </a:solidFill>
                <a:latin typeface="Arial" panose="020B0604020202020204" pitchFamily="34" charset="0"/>
              </a:defRPr>
            </a:lvl3pPr>
            <a:lvl4pPr marL="1600200" indent="-228600">
              <a:spcBef>
                <a:spcPts val="400"/>
              </a:spcBef>
              <a:spcAft>
                <a:spcPts val="800"/>
              </a:spcAft>
              <a:buClr>
                <a:schemeClr val="tx2"/>
              </a:buClr>
              <a:buFont typeface="Arial" panose="020B0604020202020204" pitchFamily="34" charset="0"/>
              <a:buChar char="•"/>
              <a:defRPr>
                <a:solidFill>
                  <a:schemeClr val="tx2"/>
                </a:solidFill>
                <a:latin typeface="Arial" panose="020B0604020202020204" pitchFamily="34" charset="0"/>
              </a:defRPr>
            </a:lvl4pPr>
            <a:lvl5pPr marL="2057400" indent="-228600">
              <a:spcBef>
                <a:spcPts val="400"/>
              </a:spcBef>
              <a:spcAft>
                <a:spcPts val="800"/>
              </a:spcAft>
              <a:buClr>
                <a:srgbClr val="6E6452"/>
              </a:buClr>
              <a:buFont typeface="Arial" panose="020B0604020202020204" pitchFamily="34" charset="0"/>
              <a:buChar char="•"/>
              <a:defRPr>
                <a:solidFill>
                  <a:srgbClr val="6E6452"/>
                </a:solidFill>
                <a:latin typeface="Arial" panose="020B0604020202020204" pitchFamily="34" charset="0"/>
              </a:defRPr>
            </a:lvl5pPr>
            <a:lvl6pPr marL="2514600" indent="-228600" eaLnBrk="0" fontAlgn="base" hangingPunct="0">
              <a:spcBef>
                <a:spcPts val="400"/>
              </a:spcBef>
              <a:spcAft>
                <a:spcPts val="800"/>
              </a:spcAft>
              <a:buClr>
                <a:srgbClr val="6E6452"/>
              </a:buClr>
              <a:buFont typeface="Arial" panose="020B0604020202020204" pitchFamily="34" charset="0"/>
              <a:buChar char="•"/>
              <a:defRPr>
                <a:solidFill>
                  <a:srgbClr val="6E6452"/>
                </a:solidFill>
                <a:latin typeface="Arial" panose="020B0604020202020204" pitchFamily="34" charset="0"/>
              </a:defRPr>
            </a:lvl6pPr>
            <a:lvl7pPr marL="2971800" indent="-228600" eaLnBrk="0" fontAlgn="base" hangingPunct="0">
              <a:spcBef>
                <a:spcPts val="400"/>
              </a:spcBef>
              <a:spcAft>
                <a:spcPts val="800"/>
              </a:spcAft>
              <a:buClr>
                <a:srgbClr val="6E6452"/>
              </a:buClr>
              <a:buFont typeface="Arial" panose="020B0604020202020204" pitchFamily="34" charset="0"/>
              <a:buChar char="•"/>
              <a:defRPr>
                <a:solidFill>
                  <a:srgbClr val="6E6452"/>
                </a:solidFill>
                <a:latin typeface="Arial" panose="020B0604020202020204" pitchFamily="34" charset="0"/>
              </a:defRPr>
            </a:lvl7pPr>
            <a:lvl8pPr marL="3429000" indent="-228600" eaLnBrk="0" fontAlgn="base" hangingPunct="0">
              <a:spcBef>
                <a:spcPts val="400"/>
              </a:spcBef>
              <a:spcAft>
                <a:spcPts val="800"/>
              </a:spcAft>
              <a:buClr>
                <a:srgbClr val="6E6452"/>
              </a:buClr>
              <a:buFont typeface="Arial" panose="020B0604020202020204" pitchFamily="34" charset="0"/>
              <a:buChar char="•"/>
              <a:defRPr>
                <a:solidFill>
                  <a:srgbClr val="6E6452"/>
                </a:solidFill>
                <a:latin typeface="Arial" panose="020B0604020202020204" pitchFamily="34" charset="0"/>
              </a:defRPr>
            </a:lvl8pPr>
            <a:lvl9pPr marL="3886200" indent="-228600" eaLnBrk="0" fontAlgn="base" hangingPunct="0">
              <a:spcBef>
                <a:spcPts val="400"/>
              </a:spcBef>
              <a:spcAft>
                <a:spcPts val="800"/>
              </a:spcAft>
              <a:buClr>
                <a:srgbClr val="6E6452"/>
              </a:buClr>
              <a:buFont typeface="Arial" panose="020B0604020202020204" pitchFamily="34" charset="0"/>
              <a:buChar char="•"/>
              <a:defRPr>
                <a:solidFill>
                  <a:srgbClr val="6E6452"/>
                </a:solidFill>
                <a:latin typeface="Arial" panose="020B0604020202020204" pitchFamily="34" charset="0"/>
              </a:defRPr>
            </a:lvl9pPr>
          </a:lstStyle>
          <a:p>
            <a:pPr defTabSz="914400">
              <a:spcBef>
                <a:spcPct val="0"/>
              </a:spcBef>
              <a:spcAft>
                <a:spcPct val="0"/>
              </a:spcAft>
              <a:buClrTx/>
              <a:buFontTx/>
              <a:buNone/>
            </a:pPr>
            <a:endParaRPr lang="en-GB" altLang="de-DE" sz="2000">
              <a:solidFill>
                <a:srgbClr val="000000"/>
              </a:solidFill>
              <a:latin typeface="Lucida Sans Unicode" panose="020B0602030504020204" pitchFamily="34" charset="0"/>
            </a:endParaRPr>
          </a:p>
        </p:txBody>
      </p:sp>
      <p:pic>
        <p:nvPicPr>
          <p:cNvPr id="163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0925"/>
            <a:ext cx="7034213" cy="5803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1052513"/>
            <a:ext cx="7029450" cy="5811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4" name="Text Box 5"/>
          <p:cNvSpPr txBox="1">
            <a:spLocks noChangeArrowheads="1"/>
          </p:cNvSpPr>
          <p:nvPr/>
        </p:nvSpPr>
        <p:spPr bwMode="auto">
          <a:xfrm>
            <a:off x="7092950" y="1125538"/>
            <a:ext cx="205105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en-GB" altLang="en-US">
                <a:solidFill>
                  <a:srgbClr val="000000"/>
                </a:solidFill>
                <a:latin typeface="Times New Roman" panose="02020603050405020304" pitchFamily="18" charset="0"/>
              </a:rPr>
              <a:t>Current conditions (1950-2000)</a:t>
            </a:r>
            <a:r>
              <a:rPr lang="ar-SA" altLang="en-US">
                <a:solidFill>
                  <a:srgbClr val="000000"/>
                </a:solidFill>
                <a:latin typeface="Times New Roman" panose="02020603050405020304" pitchFamily="18" charset="0"/>
                <a:cs typeface="Times New Roman" panose="02020603050405020304" pitchFamily="18" charset="0"/>
              </a:rPr>
              <a:t>‏</a:t>
            </a:r>
            <a:endParaRPr lang="en-GB" altLang="en-US">
              <a:solidFill>
                <a:srgbClr val="000000"/>
              </a:solidFill>
              <a:latin typeface="Times New Roman" panose="02020603050405020304" pitchFamily="18" charset="0"/>
            </a:endParaRPr>
          </a:p>
        </p:txBody>
      </p:sp>
      <p:sp>
        <p:nvSpPr>
          <p:cNvPr id="15" name="Text Box 6"/>
          <p:cNvSpPr txBox="1">
            <a:spLocks noChangeArrowheads="1"/>
          </p:cNvSpPr>
          <p:nvPr/>
        </p:nvSpPr>
        <p:spPr bwMode="auto">
          <a:xfrm>
            <a:off x="7092950" y="1979613"/>
            <a:ext cx="1979613" cy="80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en-GB" altLang="en-US">
                <a:solidFill>
                  <a:srgbClr val="000000"/>
                </a:solidFill>
                <a:latin typeface="Times New Roman" panose="02020603050405020304" pitchFamily="18" charset="0"/>
              </a:rPr>
              <a:t>Prediction for 2050 under climate change</a:t>
            </a:r>
          </a:p>
        </p:txBody>
      </p:sp>
      <p:sp>
        <p:nvSpPr>
          <p:cNvPr id="16" name="Text Box 7"/>
          <p:cNvSpPr txBox="1">
            <a:spLocks noChangeArrowheads="1"/>
          </p:cNvSpPr>
          <p:nvPr/>
        </p:nvSpPr>
        <p:spPr bwMode="auto">
          <a:xfrm>
            <a:off x="7092950" y="5729288"/>
            <a:ext cx="2035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defRPr/>
            </a:pPr>
            <a:r>
              <a:rPr lang="de-CH" altLang="en-US" sz="1600">
                <a:solidFill>
                  <a:srgbClr val="000000"/>
                </a:solidFill>
                <a:latin typeface="Lucida Sans Unicode" pitchFamily="34" charset="0"/>
                <a:cs typeface="+mn-cs"/>
              </a:rPr>
              <a:t>Rueegsegger 2008</a:t>
            </a:r>
            <a:endParaRPr lang="de-DE" altLang="en-US" sz="1600">
              <a:solidFill>
                <a:srgbClr val="000000"/>
              </a:solidFill>
              <a:latin typeface="Lucida Sans Unicode" pitchFamily="34" charset="0"/>
              <a:cs typeface="+mn-cs"/>
            </a:endParaRPr>
          </a:p>
        </p:txBody>
      </p:sp>
    </p:spTree>
    <p:extLst>
      <p:ext uri="{BB962C8B-B14F-4D97-AF65-F5344CB8AC3E}">
        <p14:creationId xmlns:p14="http://schemas.microsoft.com/office/powerpoint/2010/main" val="3733301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sp>
        <p:nvSpPr>
          <p:cNvPr id="5" name="Inhaltsplatzhalter 4"/>
          <p:cNvSpPr txBox="1">
            <a:spLocks/>
          </p:cNvSpPr>
          <p:nvPr/>
        </p:nvSpPr>
        <p:spPr bwMode="auto">
          <a:xfrm>
            <a:off x="224994" y="1324891"/>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chemeClr val="tx1"/>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chemeClr val="tx1"/>
                </a:solidFill>
                <a:latin typeface="+mn-lt"/>
              </a:defRPr>
            </a:lvl2pPr>
            <a:lvl3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chemeClr val="tx1"/>
                </a:solidFill>
                <a:latin typeface="+mn-lt"/>
              </a:defRPr>
            </a:lvl3pPr>
            <a:lvl4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chemeClr val="tx1"/>
                </a:solidFill>
                <a:latin typeface="+mn-lt"/>
              </a:defRPr>
            </a:lvl4pPr>
            <a:lvl5pPr marL="1440000" indent="0" algn="l" rtl="0" eaLnBrk="1" fontAlgn="base" hangingPunct="1">
              <a:spcBef>
                <a:spcPts val="400"/>
              </a:spcBef>
              <a:spcAft>
                <a:spcPts val="800"/>
              </a:spcAft>
              <a:buClr>
                <a:srgbClr val="6E6452"/>
              </a:buClr>
              <a:buFont typeface="Arial" pitchFamily="34" charset="0"/>
              <a:buNone/>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0" marR="0" lvl="0" indent="0" algn="l" defTabSz="914400" rtl="0" eaLnBrk="1" fontAlgn="base" latinLnBrk="0" hangingPunct="1">
              <a:lnSpc>
                <a:spcPct val="100000"/>
              </a:lnSpc>
              <a:spcBef>
                <a:spcPts val="400"/>
              </a:spcBef>
              <a:spcAft>
                <a:spcPts val="0"/>
              </a:spcAft>
              <a:buClr>
                <a:srgbClr val="C80F0F"/>
              </a:buClr>
              <a:buSzTx/>
              <a:buFontTx/>
              <a:buNone/>
              <a:tabLst>
                <a:tab pos="2190750" algn="l"/>
              </a:tabLst>
              <a:defRPr/>
            </a:pPr>
            <a:r>
              <a:rPr kumimoji="0" lang="en-GB" sz="2400" b="1" i="0" u="none" strike="noStrike" kern="0" cap="none" spc="0" normalizeH="0" baseline="0" dirty="0">
                <a:ln>
                  <a:noFill/>
                </a:ln>
                <a:solidFill>
                  <a:srgbClr val="000000"/>
                </a:solidFill>
                <a:effectLst/>
                <a:uLnTx/>
                <a:uFillTx/>
                <a:latin typeface="Calibri"/>
              </a:rPr>
              <a:t>What is – and will (partly) remain -  uncertain:</a:t>
            </a:r>
          </a:p>
          <a:p>
            <a:pPr marL="285750" marR="0" lvl="0" indent="-285750" algn="l" defTabSz="914400" rtl="0" eaLnBrk="1" fontAlgn="base" latinLnBrk="0" hangingPunct="1">
              <a:lnSpc>
                <a:spcPct val="100000"/>
              </a:lnSpc>
              <a:spcBef>
                <a:spcPts val="400"/>
              </a:spcBef>
              <a:spcAft>
                <a:spcPts val="0"/>
              </a:spcAft>
              <a:buClr>
                <a:srgbClr val="C80F0F"/>
              </a:buClr>
              <a:buSzTx/>
              <a:buFont typeface="Arial" panose="020B0604020202020204" pitchFamily="34" charset="0"/>
              <a:buChar char="•"/>
              <a:tabLst>
                <a:tab pos="2190750" algn="l"/>
              </a:tabLst>
              <a:defRPr/>
            </a:pPr>
            <a:r>
              <a:rPr kumimoji="0" lang="en-GB" sz="2400" b="1" i="0" u="none" strike="noStrike" kern="0" cap="none" spc="0" normalizeH="0" baseline="0" dirty="0">
                <a:ln>
                  <a:noFill/>
                </a:ln>
                <a:solidFill>
                  <a:srgbClr val="000000"/>
                </a:solidFill>
                <a:effectLst/>
                <a:uLnTx/>
                <a:uFillTx/>
                <a:latin typeface="Calibri"/>
              </a:rPr>
              <a:t>Basis of understanding</a:t>
            </a:r>
          </a:p>
          <a:p>
            <a:pPr marL="645750" marR="0" lvl="1" indent="-285750" algn="l" defTabSz="914400" rtl="0" eaLnBrk="1" fontAlgn="base" latinLnBrk="0" hangingPunct="1">
              <a:lnSpc>
                <a:spcPct val="100000"/>
              </a:lnSpc>
              <a:spcBef>
                <a:spcPts val="400"/>
              </a:spcBef>
              <a:spcAft>
                <a:spcPts val="0"/>
              </a:spcAft>
              <a:buClr>
                <a:srgbClr val="C80F0F"/>
              </a:buClr>
              <a:buSzTx/>
              <a:buFont typeface="Arial" pitchFamily="34" charset="0"/>
              <a:buChar char="•"/>
              <a:tabLst>
                <a:tab pos="2190750" algn="l"/>
              </a:tabLst>
              <a:defRPr/>
            </a:pPr>
            <a:r>
              <a:rPr kumimoji="0" lang="en-GB" sz="2000" b="0" i="0" u="none" strike="noStrike" kern="0" cap="none" spc="0" normalizeH="0" baseline="0" dirty="0">
                <a:ln>
                  <a:noFill/>
                </a:ln>
                <a:solidFill>
                  <a:srgbClr val="000000"/>
                </a:solidFill>
                <a:effectLst/>
                <a:uLnTx/>
                <a:uFillTx/>
                <a:latin typeface="Calibri"/>
              </a:rPr>
              <a:t>Models are representations of the Earth’s system, not portrait pictures</a:t>
            </a:r>
          </a:p>
          <a:p>
            <a:pPr marL="645750" marR="0" lvl="1" indent="-285750" algn="l" defTabSz="914400" rtl="0" eaLnBrk="1" fontAlgn="base" latinLnBrk="0" hangingPunct="1">
              <a:lnSpc>
                <a:spcPct val="100000"/>
              </a:lnSpc>
              <a:spcBef>
                <a:spcPts val="400"/>
              </a:spcBef>
              <a:spcAft>
                <a:spcPts val="0"/>
              </a:spcAft>
              <a:buClr>
                <a:srgbClr val="C80F0F"/>
              </a:buClr>
              <a:buSzTx/>
              <a:buFont typeface="Arial" pitchFamily="34" charset="0"/>
              <a:buChar char="•"/>
              <a:tabLst>
                <a:tab pos="2190750" algn="l"/>
              </a:tabLst>
              <a:defRPr/>
            </a:pPr>
            <a:r>
              <a:rPr kumimoji="0" lang="en-GB" sz="2000" b="0" i="0" u="none" strike="noStrike" kern="0" cap="none" spc="0" normalizeH="0" baseline="0" dirty="0">
                <a:ln>
                  <a:noFill/>
                </a:ln>
                <a:solidFill>
                  <a:srgbClr val="000000"/>
                </a:solidFill>
                <a:effectLst/>
                <a:uLnTx/>
                <a:uFillTx/>
                <a:latin typeface="Calibri"/>
              </a:rPr>
              <a:t>Limited data availability, esp. at regional/local scale</a:t>
            </a:r>
          </a:p>
          <a:p>
            <a:pPr marL="645750" marR="0" lvl="1" indent="-285750" algn="l" defTabSz="914400" rtl="0" eaLnBrk="1" fontAlgn="base" latinLnBrk="0" hangingPunct="1">
              <a:lnSpc>
                <a:spcPct val="100000"/>
              </a:lnSpc>
              <a:spcBef>
                <a:spcPts val="400"/>
              </a:spcBef>
              <a:spcAft>
                <a:spcPts val="0"/>
              </a:spcAft>
              <a:buClr>
                <a:srgbClr val="C80F0F"/>
              </a:buClr>
              <a:buSzTx/>
              <a:buFont typeface="Arial" pitchFamily="34" charset="0"/>
              <a:buChar char="•"/>
              <a:tabLst>
                <a:tab pos="2190750" algn="l"/>
              </a:tabLst>
              <a:defRPr/>
            </a:pPr>
            <a:r>
              <a:rPr kumimoji="0" lang="en-GB" sz="2000" b="0" i="0" u="none" strike="noStrike" kern="0" cap="none" spc="0" normalizeH="0" baseline="0" dirty="0">
                <a:ln>
                  <a:noFill/>
                </a:ln>
                <a:solidFill>
                  <a:srgbClr val="000000"/>
                </a:solidFill>
                <a:effectLst/>
                <a:uLnTx/>
                <a:uFillTx/>
                <a:latin typeface="Calibri"/>
              </a:rPr>
              <a:t>Limited data quality, esp. at regional/local scale</a:t>
            </a:r>
          </a:p>
          <a:p>
            <a:pPr marL="645750" marR="0" lvl="1" indent="-285750" algn="l" defTabSz="914400" rtl="0" eaLnBrk="1" fontAlgn="base" latinLnBrk="0" hangingPunct="1">
              <a:lnSpc>
                <a:spcPct val="100000"/>
              </a:lnSpc>
              <a:spcBef>
                <a:spcPts val="400"/>
              </a:spcBef>
              <a:spcAft>
                <a:spcPts val="0"/>
              </a:spcAft>
              <a:buClr>
                <a:srgbClr val="C80F0F"/>
              </a:buClr>
              <a:buSzTx/>
              <a:buFont typeface="Arial" pitchFamily="34" charset="0"/>
              <a:buChar char="•"/>
              <a:tabLst>
                <a:tab pos="2190750" algn="l"/>
              </a:tabLst>
              <a:defRPr/>
            </a:pPr>
            <a:r>
              <a:rPr kumimoji="0" lang="en-GB" sz="2000" b="0" i="0" u="none" strike="noStrike" kern="0" cap="none" spc="0" normalizeH="0" baseline="0" dirty="0">
                <a:ln>
                  <a:noFill/>
                </a:ln>
                <a:solidFill>
                  <a:srgbClr val="000000"/>
                </a:solidFill>
                <a:effectLst/>
                <a:uLnTx/>
                <a:uFillTx/>
                <a:latin typeface="Calibri"/>
              </a:rPr>
              <a:t>Confidence levels of projections – inherent uncertainty</a:t>
            </a:r>
          </a:p>
          <a:p>
            <a:pPr marL="285750" marR="0" lvl="0" indent="-285750" algn="l" defTabSz="914400" rtl="0" eaLnBrk="1" fontAlgn="base" latinLnBrk="0" hangingPunct="1">
              <a:lnSpc>
                <a:spcPct val="100000"/>
              </a:lnSpc>
              <a:spcBef>
                <a:spcPts val="400"/>
              </a:spcBef>
              <a:spcAft>
                <a:spcPts val="0"/>
              </a:spcAft>
              <a:buClr>
                <a:srgbClr val="C80F0F"/>
              </a:buClr>
              <a:buSzTx/>
              <a:buFont typeface="Arial" panose="020B0604020202020204" pitchFamily="34" charset="0"/>
              <a:buChar char="•"/>
              <a:tabLst>
                <a:tab pos="2190750" algn="l"/>
              </a:tabLst>
              <a:defRPr/>
            </a:pPr>
            <a:r>
              <a:rPr kumimoji="0" lang="en-GB" sz="2400" b="1" i="0" u="none" strike="noStrike" kern="0" cap="none" spc="0" normalizeH="0" baseline="0" dirty="0">
                <a:ln>
                  <a:noFill/>
                </a:ln>
                <a:solidFill>
                  <a:srgbClr val="000000"/>
                </a:solidFill>
                <a:effectLst/>
                <a:uLnTx/>
                <a:uFillTx/>
                <a:latin typeface="Calibri"/>
              </a:rPr>
              <a:t>Development of GHG emissions</a:t>
            </a:r>
          </a:p>
          <a:p>
            <a:pPr marL="645750" marR="0" lvl="1" indent="-285750" algn="l" defTabSz="914400" rtl="0" eaLnBrk="1" fontAlgn="base" latinLnBrk="0" hangingPunct="1">
              <a:lnSpc>
                <a:spcPct val="100000"/>
              </a:lnSpc>
              <a:spcBef>
                <a:spcPts val="400"/>
              </a:spcBef>
              <a:spcAft>
                <a:spcPts val="0"/>
              </a:spcAft>
              <a:buClr>
                <a:srgbClr val="C80F0F"/>
              </a:buClr>
              <a:buSzTx/>
              <a:buFont typeface="Arial" pitchFamily="34" charset="0"/>
              <a:buChar char="•"/>
              <a:tabLst>
                <a:tab pos="2190750" algn="l"/>
              </a:tabLst>
              <a:defRPr/>
            </a:pPr>
            <a:r>
              <a:rPr kumimoji="0" lang="en-GB" sz="2000" b="0" i="0" u="none" strike="noStrike" kern="0" cap="none" spc="0" normalizeH="0" baseline="0" dirty="0">
                <a:ln>
                  <a:noFill/>
                </a:ln>
                <a:solidFill>
                  <a:srgbClr val="000000"/>
                </a:solidFill>
                <a:effectLst/>
                <a:uLnTx/>
                <a:uFillTx/>
                <a:latin typeface="Calibri"/>
              </a:rPr>
              <a:t>Depends on decisions today</a:t>
            </a:r>
          </a:p>
          <a:p>
            <a:pPr marL="285750" marR="0" lvl="0" indent="-285750" algn="l" defTabSz="914400" rtl="0" eaLnBrk="1" fontAlgn="base" latinLnBrk="0" hangingPunct="1">
              <a:lnSpc>
                <a:spcPct val="100000"/>
              </a:lnSpc>
              <a:spcBef>
                <a:spcPts val="400"/>
              </a:spcBef>
              <a:spcAft>
                <a:spcPts val="0"/>
              </a:spcAft>
              <a:buClr>
                <a:srgbClr val="C80F0F"/>
              </a:buClr>
              <a:buSzTx/>
              <a:buFont typeface="Arial" panose="020B0604020202020204" pitchFamily="34" charset="0"/>
              <a:buChar char="•"/>
              <a:tabLst>
                <a:tab pos="2190750" algn="l"/>
              </a:tabLst>
              <a:defRPr/>
            </a:pPr>
            <a:r>
              <a:rPr kumimoji="0" lang="en-GB" sz="2400" b="1" i="0" u="none" strike="noStrike" kern="0" cap="none" spc="0" normalizeH="0" baseline="0" dirty="0">
                <a:ln>
                  <a:noFill/>
                </a:ln>
                <a:solidFill>
                  <a:srgbClr val="000000"/>
                </a:solidFill>
                <a:effectLst/>
                <a:uLnTx/>
                <a:uFillTx/>
                <a:latin typeface="Calibri"/>
              </a:rPr>
              <a:t>Level of adaptation and vulnerability</a:t>
            </a:r>
          </a:p>
          <a:p>
            <a:pPr marL="645750" marR="0" lvl="1" indent="-285750" algn="l" defTabSz="914400" rtl="0" eaLnBrk="1" fontAlgn="base" latinLnBrk="0" hangingPunct="1">
              <a:lnSpc>
                <a:spcPct val="100000"/>
              </a:lnSpc>
              <a:spcBef>
                <a:spcPts val="400"/>
              </a:spcBef>
              <a:spcAft>
                <a:spcPts val="0"/>
              </a:spcAft>
              <a:buClr>
                <a:srgbClr val="C80F0F"/>
              </a:buClr>
              <a:buSzTx/>
              <a:buFont typeface="Arial" pitchFamily="34" charset="0"/>
              <a:buChar char="•"/>
              <a:tabLst>
                <a:tab pos="2190750" algn="l"/>
              </a:tabLst>
              <a:defRPr/>
            </a:pPr>
            <a:r>
              <a:rPr kumimoji="0" lang="en-GB" sz="2000" b="0" i="0" u="none" strike="noStrike" kern="0" cap="none" spc="0" normalizeH="0" baseline="0" dirty="0">
                <a:ln>
                  <a:noFill/>
                </a:ln>
                <a:solidFill>
                  <a:srgbClr val="000000"/>
                </a:solidFill>
                <a:effectLst/>
                <a:uLnTx/>
                <a:uFillTx/>
                <a:latin typeface="Calibri"/>
              </a:rPr>
              <a:t>Influenced by the socio-economic and ecological state AND Climate trends</a:t>
            </a:r>
          </a:p>
          <a:p>
            <a:pPr marL="285750" marR="0" lvl="0" indent="-285750" algn="l" defTabSz="914400" rtl="0" eaLnBrk="1" fontAlgn="base" latinLnBrk="0" hangingPunct="1">
              <a:lnSpc>
                <a:spcPct val="100000"/>
              </a:lnSpc>
              <a:spcBef>
                <a:spcPts val="400"/>
              </a:spcBef>
              <a:spcAft>
                <a:spcPts val="0"/>
              </a:spcAft>
              <a:buClr>
                <a:srgbClr val="C80F0F"/>
              </a:buClr>
              <a:buSzTx/>
              <a:buFont typeface="Arial" panose="020B0604020202020204" pitchFamily="34" charset="0"/>
              <a:buChar char="•"/>
              <a:tabLst>
                <a:tab pos="2190750" algn="l"/>
              </a:tabLst>
              <a:defRPr/>
            </a:pPr>
            <a:endParaRPr kumimoji="0" lang="en-GB" sz="1800" b="0" i="0" u="none" strike="noStrike" kern="0" cap="none" spc="0" normalizeH="0" baseline="0" dirty="0">
              <a:ln>
                <a:noFill/>
              </a:ln>
              <a:solidFill>
                <a:srgbClr val="000000"/>
              </a:solidFill>
              <a:effectLst/>
              <a:uLnTx/>
              <a:uFillTx/>
              <a:latin typeface="Calibri"/>
            </a:endParaRPr>
          </a:p>
        </p:txBody>
      </p:sp>
      <p:sp>
        <p:nvSpPr>
          <p:cNvPr id="7" name="Titel 1"/>
          <p:cNvSpPr txBox="1">
            <a:spLocks/>
          </p:cNvSpPr>
          <p:nvPr/>
        </p:nvSpPr>
        <p:spPr bwMode="auto">
          <a:xfrm>
            <a:off x="224994" y="473512"/>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dirty="0">
                <a:ln>
                  <a:noFill/>
                </a:ln>
                <a:solidFill>
                  <a:srgbClr val="000000"/>
                </a:solidFill>
                <a:effectLst/>
                <a:uLnTx/>
                <a:uFillTx/>
                <a:latin typeface="Calibri"/>
                <a:ea typeface="+mj-ea"/>
                <a:cs typeface="+mj-cs"/>
              </a:rPr>
              <a:t>How certain are we?</a:t>
            </a:r>
          </a:p>
        </p:txBody>
      </p:sp>
    </p:spTree>
    <p:extLst>
      <p:ext uri="{BB962C8B-B14F-4D97-AF65-F5344CB8AC3E}">
        <p14:creationId xmlns:p14="http://schemas.microsoft.com/office/powerpoint/2010/main" val="576316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sp>
        <p:nvSpPr>
          <p:cNvPr id="5" name="Titel 1"/>
          <p:cNvSpPr txBox="1">
            <a:spLocks/>
          </p:cNvSpPr>
          <p:nvPr/>
        </p:nvSpPr>
        <p:spPr bwMode="auto">
          <a:xfrm>
            <a:off x="276135" y="134967"/>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kumimoji="0" lang="en-GB" sz="2400" b="1" i="0" u="none" strike="noStrike" kern="0" cap="none" spc="0" normalizeH="0" baseline="0" noProof="0" dirty="0">
                <a:ln>
                  <a:noFill/>
                </a:ln>
                <a:solidFill>
                  <a:srgbClr val="000000"/>
                </a:solidFill>
                <a:effectLst/>
                <a:uLnTx/>
                <a:uFillTx/>
                <a:latin typeface="Calibri"/>
              </a:rPr>
              <a:t>Adaptation - </a:t>
            </a:r>
            <a:r>
              <a:rPr lang="en-GB" kern="0" dirty="0">
                <a:solidFill>
                  <a:srgbClr val="000000"/>
                </a:solidFill>
                <a:ea typeface="+mn-ea"/>
                <a:cs typeface="+mn-cs"/>
              </a:rPr>
              <a:t>Manage the un-avoidable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000000"/>
              </a:solidFill>
              <a:effectLst/>
              <a:uLnTx/>
              <a:uFillTx/>
              <a:latin typeface="Calibri"/>
            </a:endParaRPr>
          </a:p>
        </p:txBody>
      </p:sp>
      <p:sp>
        <p:nvSpPr>
          <p:cNvPr id="7" name="Fußzeilenplatzhalter 2"/>
          <p:cNvSpPr txBox="1">
            <a:spLocks/>
          </p:cNvSpPr>
          <p:nvPr/>
        </p:nvSpPr>
        <p:spPr bwMode="auto">
          <a:xfrm>
            <a:off x="2872694" y="7271290"/>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70" normalizeH="0" baseline="0" noProof="0" dirty="0">
                <a:ln>
                  <a:noFill/>
                </a:ln>
                <a:solidFill>
                  <a:srgbClr val="6E6452"/>
                </a:solidFill>
                <a:effectLst/>
                <a:uLnTx/>
                <a:uFillTx/>
                <a:latin typeface="Arial Narrow" pitchFamily="34" charset="0"/>
                <a:ea typeface="+mn-ea"/>
                <a:cs typeface="+mn-cs"/>
              </a:rPr>
              <a:t>Tackling Climate Change - Bangkok, October 2015</a:t>
            </a:r>
          </a:p>
        </p:txBody>
      </p:sp>
      <p:sp>
        <p:nvSpPr>
          <p:cNvPr id="8" name="Inhaltsplatzhalter 4"/>
          <p:cNvSpPr txBox="1">
            <a:spLocks/>
          </p:cNvSpPr>
          <p:nvPr/>
        </p:nvSpPr>
        <p:spPr bwMode="auto">
          <a:xfrm>
            <a:off x="254929" y="825490"/>
            <a:ext cx="8623139" cy="49829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chemeClr val="tx1"/>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chemeClr val="tx1"/>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chemeClr val="tx1"/>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chemeClr val="tx1"/>
                </a:solidFill>
                <a:latin typeface="+mn-lt"/>
              </a:defRPr>
            </a:lvl4pPr>
            <a:lvl5pPr marL="1440000" indent="0" algn="l" rtl="0" eaLnBrk="1" fontAlgn="base" hangingPunct="1">
              <a:spcBef>
                <a:spcPts val="400"/>
              </a:spcBef>
              <a:spcAft>
                <a:spcPts val="800"/>
              </a:spcAft>
              <a:buClr>
                <a:srgbClr val="6E6452"/>
              </a:buClr>
              <a:buFont typeface="Arial" pitchFamily="34" charset="0"/>
              <a:buNone/>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360000" marR="0" lvl="0" indent="-360000" algn="l" defTabSz="914400" rtl="0" eaLnBrk="1" fontAlgn="base" latinLnBrk="0" hangingPunct="1">
              <a:lnSpc>
                <a:spcPct val="100000"/>
              </a:lnSpc>
              <a:spcBef>
                <a:spcPts val="400"/>
              </a:spcBef>
              <a:spcAft>
                <a:spcPts val="800"/>
              </a:spcAft>
              <a:buClr>
                <a:srgbClr val="C80F0F"/>
              </a:buClr>
              <a:buSzTx/>
              <a:buFont typeface="Arial" pitchFamily="34" charset="0"/>
              <a:buChar char="•"/>
              <a:tabLst>
                <a:tab pos="2190750" algn="l"/>
              </a:tabLst>
              <a:defRPr/>
            </a:pPr>
            <a:r>
              <a:rPr kumimoji="0" lang="en-GB" sz="2200" b="1" i="0" u="none" strike="noStrike" kern="0" cap="none" spc="0" normalizeH="0" baseline="0" noProof="0" dirty="0">
                <a:ln>
                  <a:noFill/>
                </a:ln>
                <a:solidFill>
                  <a:srgbClr val="000000"/>
                </a:solidFill>
                <a:effectLst/>
                <a:uLnTx/>
                <a:uFillTx/>
                <a:latin typeface="Calibri"/>
              </a:rPr>
              <a:t>Adaptation (IPCC, 2013) </a:t>
            </a:r>
            <a:r>
              <a:rPr kumimoji="0" lang="en-GB" sz="2200" b="0" i="0" u="none" strike="noStrike" kern="0" cap="none" spc="0" normalizeH="0" baseline="0" noProof="0" dirty="0">
                <a:ln>
                  <a:noFill/>
                </a:ln>
                <a:solidFill>
                  <a:srgbClr val="000000"/>
                </a:solidFill>
                <a:effectLst/>
                <a:uLnTx/>
                <a:uFillTx/>
                <a:latin typeface="Calibri"/>
              </a:rPr>
              <a:t>The process of adjustment to actual or expected climate and its effects. In human systems, adaptation seeks to moderate or avoid harm or exploit beneficial opportunities. In some natural systems, human intervention may facilitate adjustment to expected climate and its effects. </a:t>
            </a:r>
          </a:p>
          <a:p>
            <a:pPr marL="720000" marR="0" lvl="1" indent="-360000" algn="l" defTabSz="914400" rtl="0" eaLnBrk="1" fontAlgn="base" latinLnBrk="0" hangingPunct="1">
              <a:lnSpc>
                <a:spcPct val="100000"/>
              </a:lnSpc>
              <a:spcBef>
                <a:spcPts val="400"/>
              </a:spcBef>
              <a:spcAft>
                <a:spcPts val="800"/>
              </a:spcAft>
              <a:buClr>
                <a:srgbClr val="6E6452"/>
              </a:buClr>
              <a:buSzTx/>
              <a:buFont typeface="Arial" pitchFamily="34" charset="0"/>
              <a:buChar char="•"/>
              <a:tabLst>
                <a:tab pos="2190750" algn="l"/>
              </a:tabLst>
              <a:defRPr/>
            </a:pPr>
            <a:r>
              <a:rPr kumimoji="0" lang="en-GB" sz="2200" b="0" i="0" u="none" strike="noStrike" kern="0" cap="none" spc="0" normalizeH="0" baseline="0" noProof="0" dirty="0">
                <a:ln>
                  <a:noFill/>
                </a:ln>
                <a:solidFill>
                  <a:srgbClr val="000000"/>
                </a:solidFill>
                <a:effectLst/>
                <a:uLnTx/>
                <a:uFillTx/>
                <a:latin typeface="Calibri"/>
              </a:rPr>
              <a:t>Incremental adaptation:  Adaptation actions where the central aim is to maintain the essence and integrity of a system or process at a given scale.</a:t>
            </a:r>
          </a:p>
          <a:p>
            <a:pPr marL="720000" marR="0" lvl="1" indent="-360000" algn="l" defTabSz="914400" rtl="0" eaLnBrk="1" fontAlgn="base" latinLnBrk="0" hangingPunct="1">
              <a:lnSpc>
                <a:spcPct val="100000"/>
              </a:lnSpc>
              <a:spcBef>
                <a:spcPts val="400"/>
              </a:spcBef>
              <a:spcAft>
                <a:spcPts val="800"/>
              </a:spcAft>
              <a:buClr>
                <a:srgbClr val="6E6452"/>
              </a:buClr>
              <a:buSzTx/>
              <a:buFont typeface="Arial" pitchFamily="34" charset="0"/>
              <a:buChar char="•"/>
              <a:tabLst>
                <a:tab pos="2190750" algn="l"/>
              </a:tabLst>
              <a:defRPr/>
            </a:pPr>
            <a:r>
              <a:rPr kumimoji="0" lang="en-GB" sz="2200" b="0" i="0" u="none" strike="noStrike" kern="0" cap="none" spc="0" normalizeH="0" baseline="0" noProof="0" dirty="0">
                <a:ln>
                  <a:noFill/>
                </a:ln>
                <a:solidFill>
                  <a:srgbClr val="000000"/>
                </a:solidFill>
                <a:effectLst/>
                <a:uLnTx/>
                <a:uFillTx/>
                <a:latin typeface="Calibri"/>
              </a:rPr>
              <a:t>Transformational adaptation:  Adaptation that changes the fundamental attributes of a system in response to climate and its effects.</a:t>
            </a:r>
          </a:p>
          <a:p>
            <a:pPr marL="0" marR="0" lvl="0" indent="0" algn="l" defTabSz="914400" rtl="0" eaLnBrk="1" fontAlgn="base" latinLnBrk="0" hangingPunct="1">
              <a:lnSpc>
                <a:spcPct val="100000"/>
              </a:lnSpc>
              <a:spcBef>
                <a:spcPts val="400"/>
              </a:spcBef>
              <a:spcAft>
                <a:spcPts val="800"/>
              </a:spcAft>
              <a:buClr>
                <a:srgbClr val="C80F0F"/>
              </a:buClr>
              <a:buSzTx/>
              <a:buNone/>
              <a:tabLst>
                <a:tab pos="2190750" algn="l"/>
              </a:tabLst>
              <a:defRPr/>
            </a:pPr>
            <a:r>
              <a:rPr kumimoji="0" lang="en-GB" sz="2200" b="0" i="0" u="none" strike="noStrike" kern="0" cap="none" spc="0" normalizeH="0" baseline="0" noProof="0" dirty="0">
                <a:ln>
                  <a:noFill/>
                </a:ln>
                <a:solidFill>
                  <a:srgbClr val="000000"/>
                </a:solidFill>
                <a:effectLst/>
                <a:uLnTx/>
                <a:uFillTx/>
                <a:latin typeface="Calibri"/>
              </a:rPr>
              <a:t>See also:   Autonomous adaptation, Evolutionary adaptation, and Transformation</a:t>
            </a:r>
            <a:endParaRPr kumimoji="0" lang="en-GB" sz="2400" b="0" i="0" u="none" strike="noStrike" kern="0" cap="none" spc="0" normalizeH="0" baseline="0" noProof="0" dirty="0">
              <a:ln>
                <a:noFill/>
              </a:ln>
              <a:solidFill>
                <a:srgbClr val="000000"/>
              </a:solidFill>
              <a:effectLst/>
              <a:uLnTx/>
              <a:uFillTx/>
              <a:latin typeface="Calibri"/>
            </a:endParaRPr>
          </a:p>
        </p:txBody>
      </p:sp>
    </p:spTree>
    <p:extLst>
      <p:ext uri="{BB962C8B-B14F-4D97-AF65-F5344CB8AC3E}">
        <p14:creationId xmlns:p14="http://schemas.microsoft.com/office/powerpoint/2010/main" val="149375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sp>
        <p:nvSpPr>
          <p:cNvPr id="5" name="Titel 1"/>
          <p:cNvSpPr txBox="1">
            <a:spLocks/>
          </p:cNvSpPr>
          <p:nvPr/>
        </p:nvSpPr>
        <p:spPr bwMode="auto">
          <a:xfrm>
            <a:off x="339312" y="639985"/>
            <a:ext cx="6352842"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kumimoji="0" lang="en-GB" sz="2400" b="1" i="0" u="none" strike="noStrike" kern="0" cap="none" spc="0" normalizeH="0" baseline="0" noProof="0" dirty="0">
                <a:ln>
                  <a:noFill/>
                </a:ln>
                <a:solidFill>
                  <a:srgbClr val="000000"/>
                </a:solidFill>
                <a:effectLst/>
                <a:uLnTx/>
                <a:uFillTx/>
                <a:latin typeface="Calibri"/>
              </a:rPr>
              <a:t>Mitigation - </a:t>
            </a:r>
            <a:r>
              <a:rPr kumimoji="0" lang="en-GB" sz="2400" i="0" u="none" strike="noStrike" kern="0" cap="none" spc="0" normalizeH="0" baseline="0" noProof="0" dirty="0">
                <a:ln>
                  <a:noFill/>
                </a:ln>
                <a:solidFill>
                  <a:srgbClr val="000000"/>
                </a:solidFill>
                <a:effectLst/>
                <a:uLnTx/>
                <a:uFillTx/>
                <a:latin typeface="Calibri"/>
              </a:rPr>
              <a:t>a</a:t>
            </a:r>
            <a:r>
              <a:rPr lang="en-GB" kern="0" dirty="0">
                <a:solidFill>
                  <a:srgbClr val="000000"/>
                </a:solidFill>
                <a:ea typeface="+mn-ea"/>
                <a:cs typeface="+mn-cs"/>
              </a:rPr>
              <a:t>void the un-manageable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000000"/>
              </a:solidFill>
              <a:effectLst/>
              <a:uLnTx/>
              <a:uFillTx/>
              <a:latin typeface="Calibri"/>
            </a:endParaRPr>
          </a:p>
        </p:txBody>
      </p:sp>
      <p:sp>
        <p:nvSpPr>
          <p:cNvPr id="7" name="Fußzeilenplatzhalter 2"/>
          <p:cNvSpPr txBox="1">
            <a:spLocks/>
          </p:cNvSpPr>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70" normalizeH="0" baseline="0" noProof="0" dirty="0">
                <a:ln>
                  <a:noFill/>
                </a:ln>
                <a:solidFill>
                  <a:srgbClr val="6E6452"/>
                </a:solidFill>
                <a:effectLst/>
                <a:uLnTx/>
                <a:uFillTx/>
                <a:latin typeface="Arial Narrow" pitchFamily="34" charset="0"/>
                <a:ea typeface="+mn-ea"/>
                <a:cs typeface="+mn-cs"/>
              </a:rPr>
              <a:t>Tackling Climate Change - Bangkok, October 2015</a:t>
            </a:r>
          </a:p>
        </p:txBody>
      </p:sp>
      <p:sp>
        <p:nvSpPr>
          <p:cNvPr id="8" name="Inhaltsplatzhalter 4"/>
          <p:cNvSpPr txBox="1">
            <a:spLocks/>
          </p:cNvSpPr>
          <p:nvPr/>
        </p:nvSpPr>
        <p:spPr bwMode="auto">
          <a:xfrm>
            <a:off x="313610" y="2170207"/>
            <a:ext cx="7776000" cy="1258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chemeClr val="tx1"/>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chemeClr val="tx1"/>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chemeClr val="tx1"/>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chemeClr val="tx1"/>
                </a:solidFill>
                <a:latin typeface="+mn-lt"/>
              </a:defRPr>
            </a:lvl4pPr>
            <a:lvl5pPr marL="1440000" indent="0" algn="l" rtl="0" eaLnBrk="1" fontAlgn="base" hangingPunct="1">
              <a:spcBef>
                <a:spcPts val="400"/>
              </a:spcBef>
              <a:spcAft>
                <a:spcPts val="800"/>
              </a:spcAft>
              <a:buClr>
                <a:srgbClr val="6E6452"/>
              </a:buClr>
              <a:buFont typeface="Arial" pitchFamily="34" charset="0"/>
              <a:buNone/>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360000" marR="0" lvl="0" indent="-360000" algn="l" defTabSz="914400" rtl="0" eaLnBrk="1" fontAlgn="base" latinLnBrk="0" hangingPunct="1">
              <a:lnSpc>
                <a:spcPct val="100000"/>
              </a:lnSpc>
              <a:spcBef>
                <a:spcPts val="400"/>
              </a:spcBef>
              <a:spcAft>
                <a:spcPts val="800"/>
              </a:spcAft>
              <a:buClr>
                <a:srgbClr val="C80F0F"/>
              </a:buClr>
              <a:buSzTx/>
              <a:buFont typeface="Arial" pitchFamily="34" charset="0"/>
              <a:buChar char="•"/>
              <a:tabLst>
                <a:tab pos="2190750" algn="l"/>
              </a:tabLst>
              <a:defRPr/>
            </a:pPr>
            <a:r>
              <a:rPr kumimoji="0" lang="en-GB" sz="2400" b="1" i="0" u="none" strike="noStrike" kern="0" cap="none" spc="0" normalizeH="0" baseline="0" noProof="0" dirty="0">
                <a:ln>
                  <a:noFill/>
                </a:ln>
                <a:solidFill>
                  <a:srgbClr val="000000"/>
                </a:solidFill>
                <a:effectLst/>
                <a:uLnTx/>
                <a:uFillTx/>
                <a:latin typeface="Calibri"/>
                <a:ea typeface="+mn-ea"/>
                <a:cs typeface="+mn-cs"/>
              </a:rPr>
              <a:t>Mitigation of climate change: (IPCC, 2013): </a:t>
            </a:r>
            <a:r>
              <a:rPr kumimoji="0" lang="en-GB" sz="2400" b="0" i="0" u="none" strike="noStrike" kern="0" cap="none" spc="0" normalizeH="0" baseline="0" noProof="0" dirty="0">
                <a:ln>
                  <a:noFill/>
                </a:ln>
                <a:solidFill>
                  <a:srgbClr val="000000"/>
                </a:solidFill>
                <a:effectLst/>
                <a:uLnTx/>
                <a:uFillTx/>
                <a:latin typeface="Calibri"/>
                <a:ea typeface="+mn-ea"/>
                <a:cs typeface="+mn-cs"/>
              </a:rPr>
              <a:t>A human intervention to reduce the sources or enhance the sinks of greenhouse gases (GHGs)</a:t>
            </a:r>
          </a:p>
        </p:txBody>
      </p:sp>
    </p:spTree>
    <p:extLst>
      <p:ext uri="{BB962C8B-B14F-4D97-AF65-F5344CB8AC3E}">
        <p14:creationId xmlns:p14="http://schemas.microsoft.com/office/powerpoint/2010/main" val="153907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sp>
        <p:nvSpPr>
          <p:cNvPr id="8" name="Title 5"/>
          <p:cNvSpPr txBox="1">
            <a:spLocks/>
          </p:cNvSpPr>
          <p:nvPr/>
        </p:nvSpPr>
        <p:spPr bwMode="auto">
          <a:xfrm>
            <a:off x="679155" y="1567912"/>
            <a:ext cx="7776000" cy="39504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en-GB" sz="2400" b="0" i="0" u="none" strike="noStrike" kern="0" cap="none" spc="0" normalizeH="0" baseline="0" noProof="0">
                <a:ln>
                  <a:noFill/>
                </a:ln>
                <a:solidFill>
                  <a:srgbClr val="000000"/>
                </a:solidFill>
                <a:effectLst/>
                <a:uLnTx/>
                <a:uFillTx/>
                <a:latin typeface="Arial"/>
                <a:ea typeface="+mj-ea"/>
                <a:cs typeface="+mj-cs"/>
              </a:rPr>
            </a:br>
            <a:endParaRPr kumimoji="0" lang="en-GB" sz="2400" b="0" i="0" u="none" strike="noStrike" kern="0" cap="none" spc="0" normalizeH="0" baseline="0" noProof="0" dirty="0">
              <a:ln>
                <a:noFill/>
              </a:ln>
              <a:solidFill>
                <a:srgbClr val="000000"/>
              </a:solidFill>
              <a:effectLst/>
              <a:uLnTx/>
              <a:uFillTx/>
              <a:latin typeface="Arial"/>
              <a:ea typeface="+mj-ea"/>
              <a:cs typeface="+mj-cs"/>
            </a:endParaRPr>
          </a:p>
        </p:txBody>
      </p:sp>
      <p:sp>
        <p:nvSpPr>
          <p:cNvPr id="9" name="Rectangle 3"/>
          <p:cNvSpPr>
            <a:spLocks noChangeArrowheads="1"/>
          </p:cNvSpPr>
          <p:nvPr/>
        </p:nvSpPr>
        <p:spPr bwMode="auto">
          <a:xfrm>
            <a:off x="402288" y="6412670"/>
            <a:ext cx="46815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r>
              <a:rPr lang="en-GB" altLang="de-DE" sz="1000" dirty="0">
                <a:solidFill>
                  <a:srgbClr val="000000"/>
                </a:solidFill>
                <a:latin typeface="Lucida Sans Unicode" pitchFamily="34" charset="0"/>
              </a:rPr>
              <a:t>Source: </a:t>
            </a:r>
            <a:r>
              <a:rPr lang="en-GB" altLang="de-DE" sz="1000" dirty="0" err="1">
                <a:solidFill>
                  <a:srgbClr val="000000"/>
                </a:solidFill>
                <a:latin typeface="Lucida Sans Unicode" pitchFamily="34" charset="0"/>
              </a:rPr>
              <a:t>Denkschrift</a:t>
            </a:r>
            <a:r>
              <a:rPr lang="en-GB" altLang="de-DE" sz="1000" dirty="0">
                <a:solidFill>
                  <a:srgbClr val="000000"/>
                </a:solidFill>
                <a:latin typeface="Lucida Sans Unicode" pitchFamily="34" charset="0"/>
              </a:rPr>
              <a:t> ‘</a:t>
            </a:r>
            <a:r>
              <a:rPr lang="en-GB" altLang="de-DE" sz="1000" dirty="0" err="1">
                <a:solidFill>
                  <a:srgbClr val="000000"/>
                </a:solidFill>
                <a:latin typeface="Lucida Sans Unicode" pitchFamily="34" charset="0"/>
              </a:rPr>
              <a:t>Energie</a:t>
            </a:r>
            <a:r>
              <a:rPr lang="en-GB" altLang="de-DE" sz="1000" dirty="0">
                <a:solidFill>
                  <a:srgbClr val="000000"/>
                </a:solidFill>
                <a:latin typeface="Lucida Sans Unicode" pitchFamily="34" charset="0"/>
              </a:rPr>
              <a:t>’. 2007. Swiss Academies of Sciences, </a:t>
            </a:r>
            <a:r>
              <a:rPr lang="en-GB" altLang="de-DE" sz="1000" dirty="0">
                <a:solidFill>
                  <a:srgbClr val="000000"/>
                </a:solidFill>
                <a:latin typeface="Lucida Sans Unicode" pitchFamily="34" charset="0"/>
                <a:hlinkClick r:id="rId4"/>
              </a:rPr>
              <a:t>http://www.satw.ch/publikationen/schriften/Denk-Schrift</a:t>
            </a:r>
            <a:r>
              <a:rPr lang="en-GB" altLang="de-DE" sz="1000" dirty="0">
                <a:solidFill>
                  <a:srgbClr val="000000"/>
                </a:solidFill>
                <a:latin typeface="Lucida Sans Unicode" pitchFamily="34" charset="0"/>
              </a:rPr>
              <a:t>   </a:t>
            </a:r>
            <a:endParaRPr lang="en-GB" altLang="de-DE" sz="1000" dirty="0">
              <a:solidFill>
                <a:srgbClr val="000000"/>
              </a:solidFill>
              <a:latin typeface="Times"/>
            </a:endParaRPr>
          </a:p>
        </p:txBody>
      </p: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t="45461" b="9908"/>
          <a:stretch>
            <a:fillRect/>
          </a:stretch>
        </p:blipFill>
        <p:spPr bwMode="auto">
          <a:xfrm>
            <a:off x="107504" y="1001713"/>
            <a:ext cx="8899991" cy="41572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79350" y="182472"/>
            <a:ext cx="4760662" cy="523220"/>
          </a:xfrm>
          <a:prstGeom prst="rect">
            <a:avLst/>
          </a:prstGeom>
          <a:noFill/>
        </p:spPr>
        <p:txBody>
          <a:bodyPr wrap="none" rtlCol="0">
            <a:spAutoFit/>
          </a:bodyPr>
          <a:lstStyle/>
          <a:p>
            <a:pPr eaLnBrk="0" fontAlgn="base" hangingPunct="0">
              <a:spcBef>
                <a:spcPct val="0"/>
              </a:spcBef>
              <a:spcAft>
                <a:spcPct val="0"/>
              </a:spcAft>
            </a:pPr>
            <a:r>
              <a:rPr lang="en-GB" sz="2800" dirty="0">
                <a:solidFill>
                  <a:srgbClr val="000000"/>
                </a:solidFill>
                <a:latin typeface="Arial" charset="0"/>
              </a:rPr>
              <a:t>Focus Point: Adaptation Gap</a:t>
            </a:r>
          </a:p>
        </p:txBody>
      </p:sp>
    </p:spTree>
    <p:extLst>
      <p:ext uri="{BB962C8B-B14F-4D97-AF65-F5344CB8AC3E}">
        <p14:creationId xmlns:p14="http://schemas.microsoft.com/office/powerpoint/2010/main" val="324552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575" t="15694" r="12031" b="16845"/>
          <a:stretch/>
        </p:blipFill>
        <p:spPr>
          <a:xfrm>
            <a:off x="4788024" y="5374342"/>
            <a:ext cx="1878480" cy="12230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5518358"/>
            <a:ext cx="837138" cy="837138"/>
          </a:xfrm>
          <a:prstGeom prst="rect">
            <a:avLst/>
          </a:prstGeom>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l="10625" t="4283" r="9045" b="12849"/>
          <a:stretch>
            <a:fillRect/>
          </a:stretch>
        </p:blipFill>
        <p:spPr bwMode="auto">
          <a:xfrm>
            <a:off x="42596" y="980729"/>
            <a:ext cx="8993900" cy="590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043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575" t="15694" r="12031" b="16845"/>
          <a:stretch/>
        </p:blipFill>
        <p:spPr>
          <a:xfrm>
            <a:off x="4788024" y="5374342"/>
            <a:ext cx="1878480" cy="12230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5518358"/>
            <a:ext cx="837138" cy="837138"/>
          </a:xfrm>
          <a:prstGeom prst="rect">
            <a:avLst/>
          </a:prstGeom>
        </p:spPr>
      </p:pic>
      <p:sp>
        <p:nvSpPr>
          <p:cNvPr id="5" name="Title 1"/>
          <p:cNvSpPr txBox="1">
            <a:spLocks/>
          </p:cNvSpPr>
          <p:nvPr/>
        </p:nvSpPr>
        <p:spPr bwMode="auto">
          <a:xfrm>
            <a:off x="139908" y="95125"/>
            <a:ext cx="5370653"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dirty="0">
                <a:ln>
                  <a:noFill/>
                </a:ln>
                <a:solidFill>
                  <a:srgbClr val="000000"/>
                </a:solidFill>
                <a:effectLst/>
                <a:uLnTx/>
                <a:uFillTx/>
                <a:latin typeface="Calibri"/>
                <a:ea typeface="+mj-ea"/>
                <a:cs typeface="+mj-cs"/>
              </a:rPr>
              <a:t>Thinking concretely about ADAPTATION</a:t>
            </a:r>
          </a:p>
        </p:txBody>
      </p:sp>
      <p:sp>
        <p:nvSpPr>
          <p:cNvPr id="8" name="Text Box 2"/>
          <p:cNvSpPr txBox="1">
            <a:spLocks noChangeArrowheads="1"/>
          </p:cNvSpPr>
          <p:nvPr/>
        </p:nvSpPr>
        <p:spPr bwMode="auto">
          <a:xfrm>
            <a:off x="150889" y="1098924"/>
            <a:ext cx="8710071" cy="551090"/>
          </a:xfrm>
          <a:prstGeom prst="rect">
            <a:avLst/>
          </a:prstGeom>
          <a:solidFill>
            <a:srgbClr val="1F497D">
              <a:lumMod val="40000"/>
              <a:lumOff val="60000"/>
              <a:alpha val="49000"/>
            </a:srgbClr>
          </a:solidFill>
          <a:ln w="9525">
            <a:solidFill>
              <a:srgbClr val="000000"/>
            </a:solidFill>
            <a:miter lim="800000"/>
            <a:headEnd/>
            <a:tailEnd/>
          </a:ln>
        </p:spPr>
        <p:txBody>
          <a:bodyPr rot="0" vert="horz" wrap="square" lIns="91440" tIns="45720" rIns="91440" bIns="45720" anchor="t" anchorCtr="0">
            <a:noAutofit/>
          </a:bodyPr>
          <a:lstStyle/>
          <a:p>
            <a:pPr eaLnBrk="0" fontAlgn="base" hangingPunct="0">
              <a:lnSpc>
                <a:spcPct val="115000"/>
              </a:lnSpc>
              <a:spcBef>
                <a:spcPct val="0"/>
              </a:spcBef>
              <a:spcAft>
                <a:spcPts val="1000"/>
              </a:spcAft>
            </a:pPr>
            <a:r>
              <a:rPr lang="en-GB" b="1" dirty="0">
                <a:solidFill>
                  <a:srgbClr val="000000"/>
                </a:solidFill>
                <a:ea typeface="Calibri"/>
                <a:cs typeface="Times New Roman"/>
                <a:hlinkClick r:id="rId6" action="ppaction://hlinkfile"/>
              </a:rPr>
              <a:t>IPCC 5. Assessment Report  ‘Impact, Adaptation  and Vulnerability’, p. 22 </a:t>
            </a:r>
            <a:r>
              <a:rPr lang="en-GB" b="1" dirty="0" err="1">
                <a:solidFill>
                  <a:srgbClr val="000000"/>
                </a:solidFill>
                <a:ea typeface="Calibri"/>
                <a:cs typeface="Times New Roman"/>
                <a:hlinkClick r:id="rId6" action="ppaction://hlinkfile"/>
              </a:rPr>
              <a:t>ff</a:t>
            </a:r>
            <a:endParaRPr lang="en-GB" b="1" dirty="0">
              <a:solidFill>
                <a:srgbClr val="000000"/>
              </a:solidFill>
              <a:ea typeface="Calibri"/>
              <a:cs typeface="Times New Roman"/>
            </a:endParaRPr>
          </a:p>
          <a:p>
            <a:pPr eaLnBrk="0" fontAlgn="base" hangingPunct="0">
              <a:lnSpc>
                <a:spcPct val="115000"/>
              </a:lnSpc>
              <a:spcBef>
                <a:spcPct val="0"/>
              </a:spcBef>
              <a:spcAft>
                <a:spcPts val="1000"/>
              </a:spcAft>
            </a:pPr>
            <a:endParaRPr lang="de-CH" b="1" dirty="0">
              <a:solidFill>
                <a:srgbClr val="000000"/>
              </a:solidFill>
              <a:ea typeface="Calibri"/>
              <a:cs typeface="Times New Roman"/>
            </a:endParaRPr>
          </a:p>
        </p:txBody>
      </p:sp>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908" y="1879136"/>
            <a:ext cx="8931250" cy="4862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78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sp>
        <p:nvSpPr>
          <p:cNvPr id="2" name="Rectangle 1"/>
          <p:cNvSpPr/>
          <p:nvPr/>
        </p:nvSpPr>
        <p:spPr>
          <a:xfrm>
            <a:off x="323528" y="398330"/>
            <a:ext cx="8568952" cy="5089085"/>
          </a:xfrm>
          <a:prstGeom prst="rect">
            <a:avLst/>
          </a:prstGeom>
        </p:spPr>
        <p:txBody>
          <a:bodyPr wrap="square">
            <a:spAutoFit/>
          </a:bodyPr>
          <a:lstStyle/>
          <a:p>
            <a:pPr lvl="0" eaLnBrk="0" fontAlgn="base" hangingPunct="0">
              <a:spcBef>
                <a:spcPct val="0"/>
              </a:spcBef>
              <a:spcAft>
                <a:spcPct val="0"/>
              </a:spcAft>
            </a:pPr>
            <a:r>
              <a:rPr lang="en-GB" sz="2400" b="1" dirty="0">
                <a:solidFill>
                  <a:srgbClr val="000000"/>
                </a:solidFill>
                <a:latin typeface="Calibri" panose="020F0502020204030204" pitchFamily="34" charset="0"/>
              </a:rPr>
              <a:t>Key Documents</a:t>
            </a:r>
          </a:p>
          <a:p>
            <a:pPr lvl="0" eaLnBrk="0" fontAlgn="base" hangingPunct="0">
              <a:spcBef>
                <a:spcPct val="0"/>
              </a:spcBef>
              <a:spcAft>
                <a:spcPct val="0"/>
              </a:spcAft>
            </a:pPr>
            <a:endParaRPr lang="en-GB" sz="2000" b="1" dirty="0">
              <a:solidFill>
                <a:srgbClr val="000000"/>
              </a:solidFill>
              <a:latin typeface="Calibri" panose="020F0502020204030204" pitchFamily="34" charset="0"/>
            </a:endParaRPr>
          </a:p>
          <a:p>
            <a:pPr lvl="0" eaLnBrk="0" fontAlgn="base" hangingPunct="0">
              <a:spcBef>
                <a:spcPct val="0"/>
              </a:spcBef>
              <a:spcAft>
                <a:spcPct val="0"/>
              </a:spcAft>
            </a:pPr>
            <a:r>
              <a:rPr lang="en-GB" sz="2000" b="1" dirty="0">
                <a:solidFill>
                  <a:srgbClr val="000000"/>
                </a:solidFill>
                <a:latin typeface="Calibri" panose="020F0502020204030204" pitchFamily="34" charset="0"/>
              </a:rPr>
              <a:t>IPCC Assessment Reports:</a:t>
            </a:r>
          </a:p>
          <a:p>
            <a:pPr lvl="0" eaLnBrk="0" fontAlgn="base" hangingPunct="0">
              <a:spcBef>
                <a:spcPct val="0"/>
              </a:spcBef>
              <a:spcAft>
                <a:spcPct val="0"/>
              </a:spcAft>
            </a:pPr>
            <a:endParaRPr lang="en-GB" sz="2000" b="1" dirty="0">
              <a:solidFill>
                <a:srgbClr val="000000"/>
              </a:solidFill>
              <a:latin typeface="Calibri" panose="020F0502020204030204" pitchFamily="34" charset="0"/>
            </a:endParaRPr>
          </a:p>
          <a:p>
            <a:pPr lvl="1" eaLnBrk="0" fontAlgn="base" hangingPunct="0">
              <a:spcBef>
                <a:spcPct val="0"/>
              </a:spcBef>
              <a:spcAft>
                <a:spcPct val="0"/>
              </a:spcAft>
            </a:pPr>
            <a:r>
              <a:rPr lang="en-GB" sz="2000" dirty="0">
                <a:solidFill>
                  <a:srgbClr val="000000"/>
                </a:solidFill>
                <a:latin typeface="Calibri" panose="020F0502020204030204" pitchFamily="34" charset="0"/>
              </a:rPr>
              <a:t>The Physical Science Basis</a:t>
            </a:r>
          </a:p>
          <a:p>
            <a:pPr lvl="1" eaLnBrk="0" fontAlgn="base" hangingPunct="0">
              <a:spcBef>
                <a:spcPct val="0"/>
              </a:spcBef>
              <a:spcAft>
                <a:spcPct val="0"/>
              </a:spcAft>
            </a:pPr>
            <a:r>
              <a:rPr lang="en-GB" sz="2000" b="1" dirty="0">
                <a:solidFill>
                  <a:srgbClr val="000000"/>
                </a:solidFill>
                <a:latin typeface="Calibri" panose="020F0502020204030204" pitchFamily="34" charset="0"/>
                <a:hlinkClick r:id="rId4" action="ppaction://hlinkfile"/>
              </a:rPr>
              <a:t>..\hyperlink-material\ar5-spm-physical-science.pdf</a:t>
            </a:r>
            <a:endParaRPr lang="en-GB" sz="2000" b="1" dirty="0">
              <a:solidFill>
                <a:srgbClr val="000000"/>
              </a:solidFill>
              <a:latin typeface="Calibri" panose="020F0502020204030204" pitchFamily="34" charset="0"/>
            </a:endParaRPr>
          </a:p>
          <a:p>
            <a:pPr lvl="1" eaLnBrk="0" fontAlgn="base" hangingPunct="0">
              <a:spcBef>
                <a:spcPct val="0"/>
              </a:spcBef>
              <a:spcAft>
                <a:spcPct val="0"/>
              </a:spcAft>
            </a:pPr>
            <a:endParaRPr lang="en-GB" sz="2000" b="1" dirty="0">
              <a:solidFill>
                <a:srgbClr val="000000"/>
              </a:solidFill>
              <a:latin typeface="Calibri" panose="020F0502020204030204" pitchFamily="34" charset="0"/>
            </a:endParaRPr>
          </a:p>
          <a:p>
            <a:pPr lvl="1" eaLnBrk="0" fontAlgn="base" hangingPunct="0">
              <a:spcBef>
                <a:spcPct val="0"/>
              </a:spcBef>
              <a:spcAft>
                <a:spcPct val="0"/>
              </a:spcAft>
            </a:pPr>
            <a:r>
              <a:rPr lang="en-GB" sz="2000" b="1" dirty="0">
                <a:solidFill>
                  <a:srgbClr val="000000"/>
                </a:solidFill>
                <a:latin typeface="Calibri" panose="020F0502020204030204" pitchFamily="34" charset="0"/>
              </a:rPr>
              <a:t>Impacts, Adaptation and Vulnerability</a:t>
            </a:r>
          </a:p>
          <a:p>
            <a:pPr lvl="1" eaLnBrk="0" fontAlgn="base" hangingPunct="0">
              <a:spcBef>
                <a:spcPct val="0"/>
              </a:spcBef>
              <a:spcAft>
                <a:spcPct val="0"/>
              </a:spcAft>
            </a:pPr>
            <a:r>
              <a:rPr lang="en-GB" sz="2000" b="1" dirty="0">
                <a:solidFill>
                  <a:srgbClr val="000000"/>
                </a:solidFill>
                <a:latin typeface="Calibri" panose="020F0502020204030204" pitchFamily="34" charset="0"/>
                <a:hlinkClick r:id="rId5" action="ppaction://hlinkfile"/>
              </a:rPr>
              <a:t>..\hyperlink-material\ar5-spm-adaptation.pdf    </a:t>
            </a:r>
            <a:endParaRPr lang="en-GB" sz="2000" b="1" dirty="0">
              <a:solidFill>
                <a:srgbClr val="000000"/>
              </a:solidFill>
              <a:latin typeface="Calibri" panose="020F0502020204030204" pitchFamily="34" charset="0"/>
            </a:endParaRPr>
          </a:p>
          <a:p>
            <a:pPr lvl="1" eaLnBrk="0" fontAlgn="base" hangingPunct="0">
              <a:spcBef>
                <a:spcPct val="0"/>
              </a:spcBef>
              <a:spcAft>
                <a:spcPct val="0"/>
              </a:spcAft>
            </a:pPr>
            <a:endParaRPr lang="en-GB" sz="2000" b="1" dirty="0">
              <a:solidFill>
                <a:srgbClr val="000000"/>
              </a:solidFill>
              <a:latin typeface="Calibri" panose="020F0502020204030204" pitchFamily="34" charset="0"/>
            </a:endParaRPr>
          </a:p>
          <a:p>
            <a:pPr lvl="1" eaLnBrk="0" fontAlgn="base" hangingPunct="0">
              <a:spcBef>
                <a:spcPct val="0"/>
              </a:spcBef>
              <a:spcAft>
                <a:spcPct val="0"/>
              </a:spcAft>
            </a:pPr>
            <a:r>
              <a:rPr lang="en-GB" sz="2000" dirty="0">
                <a:solidFill>
                  <a:srgbClr val="000000"/>
                </a:solidFill>
                <a:latin typeface="Calibri" panose="020F0502020204030204" pitchFamily="34" charset="0"/>
              </a:rPr>
              <a:t>Mitigation</a:t>
            </a:r>
          </a:p>
          <a:p>
            <a:pPr lvl="1" eaLnBrk="0" fontAlgn="base" hangingPunct="0">
              <a:spcBef>
                <a:spcPct val="0"/>
              </a:spcBef>
              <a:spcAft>
                <a:spcPct val="0"/>
              </a:spcAft>
            </a:pPr>
            <a:r>
              <a:rPr lang="en-GB" sz="2000" b="1" dirty="0">
                <a:solidFill>
                  <a:srgbClr val="000000"/>
                </a:solidFill>
                <a:latin typeface="Calibri" panose="020F0502020204030204" pitchFamily="34" charset="0"/>
                <a:hlinkClick r:id="rId6" action="ppaction://hlinkfile"/>
              </a:rPr>
              <a:t>..\hyperlink-material\ar5-spm-mitigation.pdf</a:t>
            </a:r>
            <a:endParaRPr lang="en-GB" sz="2000" b="1" dirty="0">
              <a:solidFill>
                <a:srgbClr val="000000"/>
              </a:solidFill>
              <a:latin typeface="Calibri" panose="020F0502020204030204" pitchFamily="34" charset="0"/>
            </a:endParaRPr>
          </a:p>
          <a:p>
            <a:pPr lvl="0" eaLnBrk="0" fontAlgn="base" hangingPunct="0">
              <a:spcBef>
                <a:spcPct val="0"/>
              </a:spcBef>
              <a:spcAft>
                <a:spcPct val="0"/>
              </a:spcAft>
            </a:pPr>
            <a:endParaRPr lang="en-GB" sz="2000" b="1" dirty="0">
              <a:solidFill>
                <a:srgbClr val="000000"/>
              </a:solidFill>
              <a:latin typeface="Calibri" panose="020F0502020204030204" pitchFamily="34" charset="0"/>
            </a:endParaRPr>
          </a:p>
          <a:p>
            <a:pPr lvl="0" eaLnBrk="0" fontAlgn="base" hangingPunct="0">
              <a:spcBef>
                <a:spcPct val="0"/>
              </a:spcBef>
              <a:spcAft>
                <a:spcPct val="0"/>
              </a:spcAft>
            </a:pPr>
            <a:endParaRPr lang="en-GB" sz="2000" b="1" dirty="0">
              <a:solidFill>
                <a:srgbClr val="000000"/>
              </a:solidFill>
              <a:latin typeface="Calibri" panose="020F0502020204030204" pitchFamily="34" charset="0"/>
            </a:endParaRPr>
          </a:p>
          <a:p>
            <a:pPr lvl="0" eaLnBrk="0" fontAlgn="base" hangingPunct="0">
              <a:spcBef>
                <a:spcPct val="0"/>
              </a:spcBef>
              <a:spcAft>
                <a:spcPct val="0"/>
              </a:spcAft>
            </a:pPr>
            <a:r>
              <a:rPr lang="en-GB" sz="2000" b="1" dirty="0">
                <a:solidFill>
                  <a:srgbClr val="000000"/>
                </a:solidFill>
                <a:latin typeface="Calibri" panose="020F0502020204030204" pitchFamily="34" charset="0"/>
              </a:rPr>
              <a:t>Millennium Ecosystem Assessment</a:t>
            </a:r>
          </a:p>
          <a:p>
            <a:pPr lvl="0" eaLnBrk="0" fontAlgn="base" hangingPunct="0">
              <a:lnSpc>
                <a:spcPct val="115000"/>
              </a:lnSpc>
              <a:spcBef>
                <a:spcPct val="0"/>
              </a:spcBef>
              <a:spcAft>
                <a:spcPts val="1000"/>
              </a:spcAft>
            </a:pPr>
            <a:r>
              <a:rPr lang="en-GB" sz="2000" b="1" dirty="0">
                <a:solidFill>
                  <a:srgbClr val="000000"/>
                </a:solidFill>
                <a:latin typeface="Calibri" panose="020F0502020204030204" pitchFamily="34" charset="0"/>
                <a:ea typeface="Calibri"/>
                <a:cs typeface="Times New Roman"/>
                <a:hlinkClick r:id="rId7"/>
              </a:rPr>
              <a:t>http://www.millenniumassessment.org/en/index.html</a:t>
            </a:r>
            <a:r>
              <a:rPr lang="en-GB" sz="2000" b="1" dirty="0">
                <a:solidFill>
                  <a:srgbClr val="000000"/>
                </a:solidFill>
                <a:latin typeface="Calibri" panose="020F0502020204030204" pitchFamily="34" charset="0"/>
                <a:ea typeface="Calibri"/>
                <a:cs typeface="Times New Roman"/>
              </a:rPr>
              <a:t>  </a:t>
            </a:r>
          </a:p>
        </p:txBody>
      </p:sp>
    </p:spTree>
    <p:extLst>
      <p:ext uri="{BB962C8B-B14F-4D97-AF65-F5344CB8AC3E}">
        <p14:creationId xmlns:p14="http://schemas.microsoft.com/office/powerpoint/2010/main" val="234673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sp>
        <p:nvSpPr>
          <p:cNvPr id="2" name="Rectangle 1"/>
          <p:cNvSpPr/>
          <p:nvPr/>
        </p:nvSpPr>
        <p:spPr>
          <a:xfrm>
            <a:off x="323528" y="527506"/>
            <a:ext cx="8640960" cy="4785926"/>
          </a:xfrm>
          <a:prstGeom prst="rect">
            <a:avLst/>
          </a:prstGeom>
        </p:spPr>
        <p:txBody>
          <a:bodyPr wrap="square">
            <a:spAutoFit/>
          </a:bodyPr>
          <a:lstStyle/>
          <a:p>
            <a:pPr lvl="0" eaLnBrk="0" fontAlgn="base" hangingPunct="0">
              <a:lnSpc>
                <a:spcPct val="115000"/>
              </a:lnSpc>
              <a:spcBef>
                <a:spcPct val="0"/>
              </a:spcBef>
              <a:spcAft>
                <a:spcPts val="1000"/>
              </a:spcAft>
            </a:pPr>
            <a:r>
              <a:rPr lang="en-GB" sz="2400" b="1" dirty="0">
                <a:solidFill>
                  <a:srgbClr val="000000"/>
                </a:solidFill>
                <a:ea typeface="Calibri"/>
                <a:cs typeface="Times New Roman"/>
              </a:rPr>
              <a:t>Glossaries in Key Documents</a:t>
            </a:r>
          </a:p>
          <a:p>
            <a:pPr lvl="0" eaLnBrk="0" fontAlgn="base" hangingPunct="0">
              <a:lnSpc>
                <a:spcPct val="115000"/>
              </a:lnSpc>
              <a:spcBef>
                <a:spcPct val="0"/>
              </a:spcBef>
              <a:spcAft>
                <a:spcPts val="1000"/>
              </a:spcAft>
            </a:pPr>
            <a:endParaRPr lang="en-GB" sz="1600" b="1" dirty="0">
              <a:solidFill>
                <a:srgbClr val="000000"/>
              </a:solidFill>
              <a:ea typeface="Calibri"/>
              <a:cs typeface="Times New Roman"/>
            </a:endParaRPr>
          </a:p>
          <a:p>
            <a:pPr lvl="0" eaLnBrk="0" fontAlgn="base" hangingPunct="0">
              <a:lnSpc>
                <a:spcPct val="115000"/>
              </a:lnSpc>
              <a:spcBef>
                <a:spcPct val="0"/>
              </a:spcBef>
              <a:spcAft>
                <a:spcPts val="1000"/>
              </a:spcAft>
            </a:pPr>
            <a:r>
              <a:rPr lang="en-GB" sz="2000" dirty="0">
                <a:solidFill>
                  <a:srgbClr val="000000"/>
                </a:solidFill>
                <a:ea typeface="Calibri"/>
                <a:cs typeface="Times New Roman"/>
              </a:rPr>
              <a:t>Climate Change 2014: Impacts, Adaptation and Vulnerability, Glossary:</a:t>
            </a:r>
          </a:p>
          <a:p>
            <a:pPr lvl="0" eaLnBrk="0" fontAlgn="base" hangingPunct="0">
              <a:lnSpc>
                <a:spcPct val="115000"/>
              </a:lnSpc>
              <a:spcBef>
                <a:spcPct val="0"/>
              </a:spcBef>
              <a:spcAft>
                <a:spcPts val="1000"/>
              </a:spcAft>
            </a:pPr>
            <a:r>
              <a:rPr lang="en-GB" sz="2000" b="1" u="sng" dirty="0">
                <a:solidFill>
                  <a:srgbClr val="000000"/>
                </a:solidFill>
                <a:ea typeface="Calibri"/>
                <a:cs typeface="Times New Roman"/>
                <a:hlinkClick r:id="rId4" action="ppaction://hlinkfile"/>
              </a:rPr>
              <a:t>..\hyperlink-material\ar5-glossary-adaptation.pdf</a:t>
            </a:r>
            <a:r>
              <a:rPr lang="en-GB" sz="2000" b="1" dirty="0">
                <a:solidFill>
                  <a:srgbClr val="000000"/>
                </a:solidFill>
                <a:ea typeface="Calibri"/>
                <a:cs typeface="Times New Roman"/>
              </a:rPr>
              <a:t> </a:t>
            </a:r>
          </a:p>
          <a:p>
            <a:pPr lvl="0" eaLnBrk="0" fontAlgn="base" hangingPunct="0">
              <a:lnSpc>
                <a:spcPct val="115000"/>
              </a:lnSpc>
              <a:spcBef>
                <a:spcPct val="0"/>
              </a:spcBef>
              <a:spcAft>
                <a:spcPts val="1000"/>
              </a:spcAft>
            </a:pPr>
            <a:r>
              <a:rPr lang="en-GB" sz="2000" b="1" dirty="0">
                <a:solidFill>
                  <a:srgbClr val="000000"/>
                </a:solidFill>
                <a:ea typeface="Calibri"/>
                <a:cs typeface="Times New Roman"/>
              </a:rPr>
              <a:t> </a:t>
            </a:r>
          </a:p>
          <a:p>
            <a:pPr lvl="0" eaLnBrk="0" fontAlgn="base" hangingPunct="0">
              <a:lnSpc>
                <a:spcPct val="115000"/>
              </a:lnSpc>
              <a:spcBef>
                <a:spcPct val="0"/>
              </a:spcBef>
              <a:spcAft>
                <a:spcPts val="1000"/>
              </a:spcAft>
            </a:pPr>
            <a:r>
              <a:rPr lang="en-GB" sz="2000" b="1" dirty="0">
                <a:solidFill>
                  <a:srgbClr val="000000"/>
                </a:solidFill>
                <a:ea typeface="Calibri"/>
                <a:cs typeface="Times New Roman"/>
              </a:rPr>
              <a:t>Climate Change 2014: Mitigation of Climate Change, Glossary:</a:t>
            </a:r>
          </a:p>
          <a:p>
            <a:pPr lvl="0" eaLnBrk="0" fontAlgn="base" hangingPunct="0">
              <a:lnSpc>
                <a:spcPct val="115000"/>
              </a:lnSpc>
              <a:spcBef>
                <a:spcPct val="0"/>
              </a:spcBef>
              <a:spcAft>
                <a:spcPts val="1000"/>
              </a:spcAft>
            </a:pPr>
            <a:r>
              <a:rPr lang="en-GB" sz="2000" b="1" u="sng" dirty="0">
                <a:solidFill>
                  <a:srgbClr val="000000"/>
                </a:solidFill>
                <a:ea typeface="Calibri"/>
                <a:cs typeface="Times New Roman"/>
                <a:hlinkClick r:id="rId5" action="ppaction://hlinkfile"/>
              </a:rPr>
              <a:t>..\hyperlink-material\ar5-glossary-mitigation.pdf</a:t>
            </a:r>
            <a:r>
              <a:rPr lang="en-GB" sz="2000" b="1" dirty="0">
                <a:solidFill>
                  <a:srgbClr val="000000"/>
                </a:solidFill>
                <a:ea typeface="Calibri"/>
                <a:cs typeface="Times New Roman"/>
                <a:hlinkClick r:id="rId5" action="ppaction://hlinkfile"/>
              </a:rPr>
              <a:t> </a:t>
            </a:r>
            <a:endParaRPr lang="en-GB" sz="2000" b="1" dirty="0">
              <a:solidFill>
                <a:srgbClr val="000000"/>
              </a:solidFill>
              <a:ea typeface="Calibri"/>
              <a:cs typeface="Times New Roman"/>
            </a:endParaRPr>
          </a:p>
          <a:p>
            <a:pPr lvl="0" eaLnBrk="0" fontAlgn="base" hangingPunct="0">
              <a:lnSpc>
                <a:spcPct val="115000"/>
              </a:lnSpc>
              <a:spcBef>
                <a:spcPct val="0"/>
              </a:spcBef>
              <a:spcAft>
                <a:spcPts val="1000"/>
              </a:spcAft>
            </a:pPr>
            <a:r>
              <a:rPr lang="en-GB" sz="2000" b="1" dirty="0">
                <a:solidFill>
                  <a:srgbClr val="000000"/>
                </a:solidFill>
                <a:ea typeface="Calibri"/>
                <a:cs typeface="Times New Roman"/>
              </a:rPr>
              <a:t> </a:t>
            </a:r>
          </a:p>
          <a:p>
            <a:pPr lvl="0" eaLnBrk="0" fontAlgn="base" hangingPunct="0">
              <a:lnSpc>
                <a:spcPct val="115000"/>
              </a:lnSpc>
              <a:spcBef>
                <a:spcPct val="0"/>
              </a:spcBef>
              <a:spcAft>
                <a:spcPts val="1000"/>
              </a:spcAft>
            </a:pPr>
            <a:r>
              <a:rPr lang="en-GB" sz="2000" dirty="0">
                <a:solidFill>
                  <a:srgbClr val="000000"/>
                </a:solidFill>
                <a:ea typeface="Calibri"/>
                <a:cs typeface="Times New Roman"/>
              </a:rPr>
              <a:t>Climate Change 2013: The Physical Science Basis, Glossary:</a:t>
            </a:r>
          </a:p>
          <a:p>
            <a:pPr lvl="0" eaLnBrk="0" fontAlgn="base" hangingPunct="0">
              <a:lnSpc>
                <a:spcPct val="115000"/>
              </a:lnSpc>
              <a:spcBef>
                <a:spcPct val="0"/>
              </a:spcBef>
              <a:spcAft>
                <a:spcPts val="1000"/>
              </a:spcAft>
            </a:pPr>
            <a:r>
              <a:rPr lang="en-GB" sz="2000" b="1" u="sng" dirty="0">
                <a:solidFill>
                  <a:srgbClr val="000000"/>
                </a:solidFill>
                <a:ea typeface="Calibri"/>
                <a:cs typeface="Times New Roman"/>
                <a:hlinkClick r:id="rId6" action="ppaction://hlinkfile"/>
              </a:rPr>
              <a:t>..\hyperlink-material\ar5-glossary-physical-science-basis.pdf</a:t>
            </a:r>
            <a:endParaRPr lang="en-GB" sz="2000" b="1" u="sng" dirty="0">
              <a:solidFill>
                <a:srgbClr val="000000"/>
              </a:solidFill>
              <a:ea typeface="Calibri"/>
              <a:cs typeface="Times New Roman"/>
            </a:endParaRPr>
          </a:p>
        </p:txBody>
      </p:sp>
    </p:spTree>
    <p:extLst>
      <p:ext uri="{BB962C8B-B14F-4D97-AF65-F5344CB8AC3E}">
        <p14:creationId xmlns:p14="http://schemas.microsoft.com/office/powerpoint/2010/main" val="254586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575" t="15694" r="12031" b="16845"/>
          <a:stretch/>
        </p:blipFill>
        <p:spPr>
          <a:xfrm>
            <a:off x="4788024" y="5374342"/>
            <a:ext cx="1878480" cy="12230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5518358"/>
            <a:ext cx="837138" cy="837138"/>
          </a:xfrm>
          <a:prstGeom prst="rect">
            <a:avLst/>
          </a:prstGeom>
        </p:spPr>
      </p:pic>
      <p:pic>
        <p:nvPicPr>
          <p:cNvPr id="5" name="image68.jpeg"/>
          <p:cNvPicPr/>
          <p:nvPr/>
        </p:nvPicPr>
        <p:blipFill>
          <a:blip r:embed="rId6" cstate="print"/>
          <a:stretch>
            <a:fillRect/>
          </a:stretch>
        </p:blipFill>
        <p:spPr>
          <a:xfrm>
            <a:off x="179512" y="188796"/>
            <a:ext cx="8496944" cy="6336548"/>
          </a:xfrm>
          <a:prstGeom prst="rect">
            <a:avLst/>
          </a:prstGeom>
        </p:spPr>
      </p:pic>
      <p:cxnSp>
        <p:nvCxnSpPr>
          <p:cNvPr id="3" name="Straight Connector 2"/>
          <p:cNvCxnSpPr/>
          <p:nvPr/>
        </p:nvCxnSpPr>
        <p:spPr>
          <a:xfrm flipV="1">
            <a:off x="780084" y="3645024"/>
            <a:ext cx="7896372" cy="475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08687" y="6483307"/>
            <a:ext cx="3623300" cy="461665"/>
          </a:xfrm>
          <a:prstGeom prst="rect">
            <a:avLst/>
          </a:prstGeom>
        </p:spPr>
        <p:txBody>
          <a:bodyPr wrap="none">
            <a:spAutoFit/>
          </a:bodyPr>
          <a:lstStyle/>
          <a:p>
            <a:pPr eaLnBrk="0" fontAlgn="base" hangingPunct="0">
              <a:spcBef>
                <a:spcPct val="0"/>
              </a:spcBef>
              <a:spcAft>
                <a:spcPct val="0"/>
              </a:spcAft>
            </a:pPr>
            <a:r>
              <a:rPr lang="en-GB" sz="2400" b="1" i="1" baseline="30000" dirty="0">
                <a:solidFill>
                  <a:srgbClr val="000000"/>
                </a:solidFill>
                <a:ea typeface="Calibri"/>
                <a:cs typeface="Times New Roman"/>
              </a:rPr>
              <a:t>Source: World development Report 2010</a:t>
            </a:r>
            <a:endParaRPr lang="de-CH" sz="2200" b="1" dirty="0">
              <a:solidFill>
                <a:srgbClr val="000000"/>
              </a:solidFill>
              <a:latin typeface="Arial" charset="0"/>
            </a:endParaRPr>
          </a:p>
        </p:txBody>
      </p:sp>
    </p:spTree>
    <p:extLst>
      <p:ext uri="{BB962C8B-B14F-4D97-AF65-F5344CB8AC3E}">
        <p14:creationId xmlns:p14="http://schemas.microsoft.com/office/powerpoint/2010/main" val="324746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sp>
        <p:nvSpPr>
          <p:cNvPr id="5" name="Rectangle 4"/>
          <p:cNvSpPr/>
          <p:nvPr/>
        </p:nvSpPr>
        <p:spPr>
          <a:xfrm>
            <a:off x="395536" y="1690877"/>
            <a:ext cx="8426370" cy="3252172"/>
          </a:xfrm>
          <a:prstGeom prst="rect">
            <a:avLst/>
          </a:prstGeom>
        </p:spPr>
        <p:txBody>
          <a:bodyPr wrap="square">
            <a:spAutoFit/>
          </a:bodyPr>
          <a:lstStyle/>
          <a:p>
            <a:pPr indent="180340" eaLnBrk="0" fontAlgn="base" hangingPunct="0">
              <a:spcBef>
                <a:spcPts val="600"/>
              </a:spcBef>
              <a:spcAft>
                <a:spcPts val="1200"/>
              </a:spcAft>
            </a:pPr>
            <a:r>
              <a:rPr lang="en-GB" sz="2400" b="1" kern="1400" cap="all" spc="25" dirty="0">
                <a:solidFill>
                  <a:srgbClr val="000000"/>
                </a:solidFill>
                <a:ea typeface="Times New Roman"/>
                <a:cs typeface="Times New Roman"/>
              </a:rPr>
              <a:t>Getting the Climate Change Measurements ?</a:t>
            </a:r>
          </a:p>
          <a:p>
            <a:pPr eaLnBrk="0" fontAlgn="base" hangingPunct="0">
              <a:lnSpc>
                <a:spcPct val="115000"/>
              </a:lnSpc>
              <a:spcBef>
                <a:spcPct val="0"/>
              </a:spcBef>
              <a:spcAft>
                <a:spcPts val="1000"/>
              </a:spcAft>
            </a:pPr>
            <a:endParaRPr lang="en-GB" sz="2400" b="1" dirty="0">
              <a:solidFill>
                <a:srgbClr val="000000"/>
              </a:solidFill>
              <a:ea typeface="Calibri"/>
              <a:cs typeface="Times New Roman"/>
            </a:endParaRPr>
          </a:p>
          <a:p>
            <a:pPr eaLnBrk="0" fontAlgn="base" hangingPunct="0">
              <a:lnSpc>
                <a:spcPct val="115000"/>
              </a:lnSpc>
              <a:spcBef>
                <a:spcPct val="0"/>
              </a:spcBef>
              <a:spcAft>
                <a:spcPts val="1000"/>
              </a:spcAft>
            </a:pPr>
            <a:r>
              <a:rPr lang="en-GB" sz="2400" b="1" dirty="0">
                <a:solidFill>
                  <a:srgbClr val="000000"/>
                </a:solidFill>
                <a:ea typeface="Calibri"/>
                <a:cs typeface="Times New Roman"/>
              </a:rPr>
              <a:t>1 Ton		= 1000 kilo = 10</a:t>
            </a:r>
            <a:r>
              <a:rPr lang="en-GB" sz="2400" b="1" baseline="30000" dirty="0">
                <a:solidFill>
                  <a:srgbClr val="000000"/>
                </a:solidFill>
                <a:ea typeface="Calibri"/>
                <a:cs typeface="Times New Roman"/>
              </a:rPr>
              <a:t>6</a:t>
            </a:r>
            <a:r>
              <a:rPr lang="en-GB" sz="2400" b="1" dirty="0">
                <a:solidFill>
                  <a:srgbClr val="000000"/>
                </a:solidFill>
                <a:ea typeface="Calibri"/>
                <a:cs typeface="Times New Roman"/>
              </a:rPr>
              <a:t> gram</a:t>
            </a:r>
          </a:p>
          <a:p>
            <a:pPr eaLnBrk="0" fontAlgn="base" hangingPunct="0">
              <a:lnSpc>
                <a:spcPct val="115000"/>
              </a:lnSpc>
              <a:spcBef>
                <a:spcPct val="0"/>
              </a:spcBef>
              <a:spcAft>
                <a:spcPts val="1000"/>
              </a:spcAft>
            </a:pPr>
            <a:r>
              <a:rPr lang="en-GB" sz="2400" b="1" dirty="0">
                <a:solidFill>
                  <a:srgbClr val="000000"/>
                </a:solidFill>
                <a:ea typeface="Calibri"/>
                <a:cs typeface="Times New Roman"/>
              </a:rPr>
              <a:t>1 Kiloton	= 1000 tons = 10</a:t>
            </a:r>
            <a:r>
              <a:rPr lang="en-GB" sz="2400" b="1" baseline="30000" dirty="0">
                <a:solidFill>
                  <a:srgbClr val="000000"/>
                </a:solidFill>
                <a:ea typeface="Calibri"/>
                <a:cs typeface="Times New Roman"/>
              </a:rPr>
              <a:t>9</a:t>
            </a:r>
            <a:r>
              <a:rPr lang="en-GB" sz="2400" b="1" dirty="0">
                <a:solidFill>
                  <a:srgbClr val="000000"/>
                </a:solidFill>
                <a:ea typeface="Calibri"/>
                <a:cs typeface="Times New Roman"/>
              </a:rPr>
              <a:t> gram</a:t>
            </a:r>
          </a:p>
          <a:p>
            <a:pPr eaLnBrk="0" fontAlgn="base" hangingPunct="0">
              <a:lnSpc>
                <a:spcPct val="115000"/>
              </a:lnSpc>
              <a:spcBef>
                <a:spcPct val="0"/>
              </a:spcBef>
              <a:spcAft>
                <a:spcPts val="1000"/>
              </a:spcAft>
            </a:pPr>
            <a:r>
              <a:rPr lang="en-GB" sz="2400" b="1" dirty="0">
                <a:solidFill>
                  <a:srgbClr val="000000"/>
                </a:solidFill>
                <a:ea typeface="Calibri"/>
                <a:cs typeface="Times New Roman"/>
              </a:rPr>
              <a:t>1 Megaton	= 1000 X 1000 tons = 10</a:t>
            </a:r>
            <a:r>
              <a:rPr lang="en-GB" sz="2400" b="1" baseline="30000" dirty="0">
                <a:solidFill>
                  <a:srgbClr val="000000"/>
                </a:solidFill>
                <a:ea typeface="Calibri"/>
                <a:cs typeface="Times New Roman"/>
              </a:rPr>
              <a:t>12</a:t>
            </a:r>
            <a:r>
              <a:rPr lang="en-GB" sz="2400" b="1" dirty="0">
                <a:solidFill>
                  <a:srgbClr val="000000"/>
                </a:solidFill>
                <a:ea typeface="Calibri"/>
                <a:cs typeface="Times New Roman"/>
              </a:rPr>
              <a:t> gram</a:t>
            </a:r>
          </a:p>
          <a:p>
            <a:pPr eaLnBrk="0" fontAlgn="base" hangingPunct="0">
              <a:lnSpc>
                <a:spcPct val="115000"/>
              </a:lnSpc>
              <a:spcBef>
                <a:spcPct val="0"/>
              </a:spcBef>
              <a:spcAft>
                <a:spcPts val="1000"/>
              </a:spcAft>
            </a:pPr>
            <a:r>
              <a:rPr lang="en-GB" sz="2400" b="1" dirty="0">
                <a:solidFill>
                  <a:srgbClr val="000000"/>
                </a:solidFill>
                <a:ea typeface="Calibri"/>
                <a:cs typeface="Times New Roman"/>
              </a:rPr>
              <a:t>1 </a:t>
            </a:r>
            <a:r>
              <a:rPr lang="en-GB" sz="2400" b="1" dirty="0" err="1">
                <a:solidFill>
                  <a:srgbClr val="000000"/>
                </a:solidFill>
                <a:ea typeface="Calibri"/>
                <a:cs typeface="Times New Roman"/>
              </a:rPr>
              <a:t>Gigaton</a:t>
            </a:r>
            <a:r>
              <a:rPr lang="en-GB" sz="2400" b="1" dirty="0">
                <a:solidFill>
                  <a:srgbClr val="000000"/>
                </a:solidFill>
                <a:ea typeface="Calibri"/>
                <a:cs typeface="Times New Roman"/>
              </a:rPr>
              <a:t>	= 1000 megatons = 1 </a:t>
            </a:r>
            <a:r>
              <a:rPr lang="en-GB" sz="2400" b="1" dirty="0" err="1">
                <a:solidFill>
                  <a:srgbClr val="000000"/>
                </a:solidFill>
                <a:ea typeface="Calibri"/>
                <a:cs typeface="Times New Roman"/>
              </a:rPr>
              <a:t>petagram</a:t>
            </a:r>
            <a:r>
              <a:rPr lang="en-GB" sz="2400" b="1" dirty="0">
                <a:solidFill>
                  <a:srgbClr val="000000"/>
                </a:solidFill>
                <a:ea typeface="Calibri"/>
                <a:cs typeface="Times New Roman"/>
              </a:rPr>
              <a:t> (10</a:t>
            </a:r>
            <a:r>
              <a:rPr lang="en-GB" sz="2400" b="1" baseline="30000" dirty="0">
                <a:solidFill>
                  <a:srgbClr val="000000"/>
                </a:solidFill>
                <a:ea typeface="Calibri"/>
                <a:cs typeface="Times New Roman"/>
              </a:rPr>
              <a:t>15</a:t>
            </a:r>
            <a:r>
              <a:rPr lang="en-GB" sz="2400" b="1" dirty="0">
                <a:solidFill>
                  <a:srgbClr val="000000"/>
                </a:solidFill>
                <a:ea typeface="Calibri"/>
                <a:cs typeface="Times New Roman"/>
              </a:rPr>
              <a:t> gram)</a:t>
            </a:r>
          </a:p>
        </p:txBody>
      </p:sp>
    </p:spTree>
    <p:extLst>
      <p:ext uri="{BB962C8B-B14F-4D97-AF65-F5344CB8AC3E}">
        <p14:creationId xmlns:p14="http://schemas.microsoft.com/office/powerpoint/2010/main" val="178018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575" t="15694" r="12031" b="16845"/>
          <a:stretch/>
        </p:blipFill>
        <p:spPr>
          <a:xfrm>
            <a:off x="4788024" y="5374342"/>
            <a:ext cx="1878480" cy="12230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5518358"/>
            <a:ext cx="837138" cy="837138"/>
          </a:xfrm>
          <a:prstGeom prst="rect">
            <a:avLst/>
          </a:prstGeom>
        </p:spPr>
      </p:pic>
      <p:sp>
        <p:nvSpPr>
          <p:cNvPr id="5" name="Titel 1"/>
          <p:cNvSpPr txBox="1">
            <a:spLocks/>
          </p:cNvSpPr>
          <p:nvPr/>
        </p:nvSpPr>
        <p:spPr bwMode="auto">
          <a:xfrm>
            <a:off x="500068" y="209191"/>
            <a:ext cx="5727111"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dirty="0">
                <a:ln>
                  <a:noFill/>
                </a:ln>
                <a:solidFill>
                  <a:srgbClr val="000000"/>
                </a:solidFill>
                <a:effectLst/>
                <a:uLnTx/>
                <a:uFillTx/>
                <a:latin typeface="Calibri"/>
                <a:ea typeface="+mj-ea"/>
                <a:cs typeface="+mj-cs"/>
              </a:rPr>
              <a:t>The global carbon cycle</a:t>
            </a:r>
            <a:br>
              <a:rPr kumimoji="0" lang="en-GB" sz="2400" b="0" i="0" u="none" strike="noStrike" kern="0" cap="none" spc="0" normalizeH="0" baseline="0" dirty="0">
                <a:ln>
                  <a:noFill/>
                </a:ln>
                <a:solidFill>
                  <a:srgbClr val="000000"/>
                </a:solidFill>
                <a:effectLst/>
                <a:uLnTx/>
                <a:uFillTx/>
                <a:latin typeface="Calibri"/>
                <a:ea typeface="+mj-ea"/>
                <a:cs typeface="+mj-cs"/>
              </a:rPr>
            </a:br>
            <a:endParaRPr kumimoji="0" lang="en-GB" sz="2400" b="0" i="0" u="none" strike="noStrike" kern="0" cap="none" spc="0" normalizeH="0" baseline="0" dirty="0">
              <a:ln>
                <a:noFill/>
              </a:ln>
              <a:solidFill>
                <a:srgbClr val="000000"/>
              </a:solidFill>
              <a:effectLst/>
              <a:uLnTx/>
              <a:uFillTx/>
              <a:latin typeface="Calibri"/>
              <a:ea typeface="+mj-ea"/>
              <a:cs typeface="+mj-cs"/>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828" y="991135"/>
            <a:ext cx="8817552" cy="5514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a:off x="2977428" y="882921"/>
            <a:ext cx="3168352" cy="991135"/>
          </a:xfrm>
          <a:prstGeom prst="ellipse">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e-CH" sz="2200" b="1" i="0" u="none" strike="noStrike" kern="0" cap="none" spc="0" normalizeH="0" baseline="0" noProof="0">
              <a:ln>
                <a:noFill/>
              </a:ln>
              <a:solidFill>
                <a:srgbClr val="999999"/>
              </a:solidFill>
              <a:effectLst/>
              <a:uLnTx/>
              <a:uFillTx/>
              <a:latin typeface="Arial" charset="0"/>
            </a:endParaRPr>
          </a:p>
        </p:txBody>
      </p:sp>
      <p:sp>
        <p:nvSpPr>
          <p:cNvPr id="10" name="Oval 9"/>
          <p:cNvSpPr/>
          <p:nvPr/>
        </p:nvSpPr>
        <p:spPr bwMode="auto">
          <a:xfrm>
            <a:off x="152827" y="5216519"/>
            <a:ext cx="3284853" cy="1400536"/>
          </a:xfrm>
          <a:prstGeom prst="ellipse">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e-CH" sz="2200" b="1" i="0" u="none" strike="noStrike" kern="0" cap="none" spc="0" normalizeH="0" baseline="0" noProof="0">
              <a:ln>
                <a:noFill/>
              </a:ln>
              <a:solidFill>
                <a:srgbClr val="999999"/>
              </a:solidFill>
              <a:effectLst/>
              <a:uLnTx/>
              <a:uFillTx/>
              <a:latin typeface="Arial" charset="0"/>
            </a:endParaRPr>
          </a:p>
        </p:txBody>
      </p:sp>
      <p:sp>
        <p:nvSpPr>
          <p:cNvPr id="11" name="Oval 10"/>
          <p:cNvSpPr/>
          <p:nvPr/>
        </p:nvSpPr>
        <p:spPr bwMode="auto">
          <a:xfrm>
            <a:off x="3326219" y="4836484"/>
            <a:ext cx="3284853" cy="1400536"/>
          </a:xfrm>
          <a:prstGeom prst="ellipse">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e-CH" sz="2200" b="1" i="0" u="none" strike="noStrike" kern="0" cap="none" spc="0" normalizeH="0" baseline="0" noProof="0">
              <a:ln>
                <a:noFill/>
              </a:ln>
              <a:solidFill>
                <a:srgbClr val="999999"/>
              </a:solidFill>
              <a:effectLst/>
              <a:uLnTx/>
              <a:uFillTx/>
              <a:latin typeface="Arial" charset="0"/>
            </a:endParaRPr>
          </a:p>
        </p:txBody>
      </p:sp>
    </p:spTree>
    <p:extLst>
      <p:ext uri="{BB962C8B-B14F-4D97-AF65-F5344CB8AC3E}">
        <p14:creationId xmlns:p14="http://schemas.microsoft.com/office/powerpoint/2010/main" val="1995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575" t="15694" r="12031" b="16845"/>
          <a:stretch/>
        </p:blipFill>
        <p:spPr>
          <a:xfrm>
            <a:off x="4788024" y="5374342"/>
            <a:ext cx="1878480" cy="12230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5518358"/>
            <a:ext cx="837138" cy="837138"/>
          </a:xfrm>
          <a:prstGeom prst="rect">
            <a:avLst/>
          </a:prstGeom>
        </p:spPr>
      </p:pic>
      <p:sp>
        <p:nvSpPr>
          <p:cNvPr id="13" name="Titel 1"/>
          <p:cNvSpPr txBox="1">
            <a:spLocks/>
          </p:cNvSpPr>
          <p:nvPr/>
        </p:nvSpPr>
        <p:spPr bwMode="auto">
          <a:xfrm>
            <a:off x="195451" y="7383"/>
            <a:ext cx="6295800" cy="617928"/>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0" cap="none" spc="0" normalizeH="0" baseline="0" noProof="0" dirty="0">
                <a:ln>
                  <a:noFill/>
                </a:ln>
                <a:solidFill>
                  <a:srgbClr val="000000"/>
                </a:solidFill>
                <a:effectLst/>
                <a:uLnTx/>
                <a:uFillTx/>
                <a:latin typeface="Calibri"/>
                <a:ea typeface="+mj-ea"/>
                <a:cs typeface="+mj-cs"/>
              </a:rPr>
              <a:t>Emission </a:t>
            </a:r>
            <a:r>
              <a:rPr kumimoji="0" lang="de-DE" sz="2400" b="0" i="0" u="none" strike="noStrike" kern="0" cap="none" spc="0" normalizeH="0" baseline="0" noProof="0" dirty="0" err="1">
                <a:ln>
                  <a:noFill/>
                </a:ln>
                <a:solidFill>
                  <a:srgbClr val="000000"/>
                </a:solidFill>
                <a:effectLst/>
                <a:uLnTx/>
                <a:uFillTx/>
                <a:latin typeface="Calibri"/>
                <a:ea typeface="+mj-ea"/>
                <a:cs typeface="+mj-cs"/>
              </a:rPr>
              <a:t>sources</a:t>
            </a:r>
            <a:endParaRPr kumimoji="0" lang="de-DE" sz="2400" b="0" i="0" u="none" strike="noStrike" kern="0" cap="none" spc="0" normalizeH="0" baseline="0" noProof="0" dirty="0">
              <a:ln>
                <a:noFill/>
              </a:ln>
              <a:solidFill>
                <a:srgbClr val="000000"/>
              </a:solidFill>
              <a:effectLst/>
              <a:uLnTx/>
              <a:uFillTx/>
              <a:latin typeface="Calibri"/>
              <a:ea typeface="+mj-ea"/>
              <a:cs typeface="+mj-cs"/>
            </a:endParaRPr>
          </a:p>
        </p:txBody>
      </p:sp>
      <p:pic>
        <p:nvPicPr>
          <p:cNvPr id="15" name="Grafik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005" y="649422"/>
            <a:ext cx="8628523" cy="5972041"/>
          </a:xfrm>
          <a:prstGeom prst="rect">
            <a:avLst/>
          </a:prstGeom>
        </p:spPr>
      </p:pic>
      <p:sp>
        <p:nvSpPr>
          <p:cNvPr id="16" name="Rectangle 3"/>
          <p:cNvSpPr>
            <a:spLocks noChangeArrowheads="1"/>
          </p:cNvSpPr>
          <p:nvPr/>
        </p:nvSpPr>
        <p:spPr bwMode="auto">
          <a:xfrm>
            <a:off x="218224" y="6621463"/>
            <a:ext cx="5365750" cy="236537"/>
          </a:xfrm>
          <a:prstGeom prst="rect">
            <a:avLst/>
          </a:prstGeom>
          <a:noFill/>
          <a:ln w="9525">
            <a:noFill/>
            <a:miter lim="800000"/>
            <a:headEnd/>
            <a:tailEnd/>
          </a:ln>
          <a:effectLst/>
        </p:spPr>
        <p:txBody>
          <a:bodyPr anchor="ctr">
            <a:spAutoFit/>
          </a:bodyPr>
          <a:lstStyle/>
          <a:p>
            <a:pPr marL="0" marR="0" lvl="1" indent="0" defTabSz="914400" eaLnBrk="0" fontAlgn="base" latinLnBrk="0" hangingPunct="0">
              <a:lnSpc>
                <a:spcPct val="100000"/>
              </a:lnSpc>
              <a:spcBef>
                <a:spcPct val="0"/>
              </a:spcBef>
              <a:spcAft>
                <a:spcPct val="0"/>
              </a:spcAft>
              <a:buClrTx/>
              <a:buSzTx/>
              <a:buFontTx/>
              <a:buNone/>
              <a:tabLst/>
              <a:defRPr/>
            </a:pPr>
            <a:r>
              <a:rPr kumimoji="0" lang="en-US" sz="900" b="1" i="1" u="none" strike="noStrike" kern="0" cap="none" spc="0" normalizeH="0" baseline="0" noProof="0" dirty="0">
                <a:ln>
                  <a:noFill/>
                </a:ln>
                <a:solidFill>
                  <a:srgbClr val="FFFFFF">
                    <a:lumMod val="50000"/>
                  </a:srgbClr>
                </a:solidFill>
                <a:effectLst/>
                <a:uLnTx/>
                <a:uFillTx/>
              </a:rPr>
              <a:t>Source: </a:t>
            </a:r>
            <a:r>
              <a:rPr kumimoji="0" lang="en-US" sz="900" b="1" i="1" u="none" strike="noStrike" kern="0" cap="none" spc="0" normalizeH="0" baseline="0" noProof="0" dirty="0">
                <a:ln>
                  <a:noFill/>
                </a:ln>
                <a:solidFill>
                  <a:srgbClr val="FFFFFF">
                    <a:lumMod val="50000"/>
                  </a:srgbClr>
                </a:solidFill>
                <a:effectLst/>
                <a:uLnTx/>
                <a:uFillTx/>
                <a:hlinkClick r:id="rId7"/>
              </a:rPr>
              <a:t>http://maps.grida.no/go/graphic/world-greenhouse-gas-emissions-by-sector1</a:t>
            </a:r>
            <a:r>
              <a:rPr kumimoji="0" lang="en-US" sz="900" b="1" i="1" u="none" strike="noStrike" kern="0" cap="none" spc="0" normalizeH="0" baseline="0" noProof="0" dirty="0">
                <a:ln>
                  <a:noFill/>
                </a:ln>
                <a:solidFill>
                  <a:srgbClr val="FFFFFF">
                    <a:lumMod val="50000"/>
                  </a:srgbClr>
                </a:solidFill>
                <a:effectLst/>
                <a:uLnTx/>
                <a:uFillTx/>
              </a:rPr>
              <a:t> </a:t>
            </a:r>
          </a:p>
        </p:txBody>
      </p:sp>
    </p:spTree>
    <p:extLst>
      <p:ext uri="{BB962C8B-B14F-4D97-AF65-F5344CB8AC3E}">
        <p14:creationId xmlns:p14="http://schemas.microsoft.com/office/powerpoint/2010/main" val="181669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2500"/>
          <a:stretch/>
        </p:blipFill>
        <p:spPr>
          <a:xfrm>
            <a:off x="2057400" y="0"/>
            <a:ext cx="7086600" cy="111556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575" t="15694" r="12031" b="16845"/>
          <a:stretch/>
        </p:blipFill>
        <p:spPr>
          <a:xfrm>
            <a:off x="4788024" y="5374342"/>
            <a:ext cx="1878480" cy="12230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5518358"/>
            <a:ext cx="837138" cy="837138"/>
          </a:xfrm>
          <a:prstGeom prst="rect">
            <a:avLst/>
          </a:prstGeom>
        </p:spPr>
      </p:pic>
      <p:sp>
        <p:nvSpPr>
          <p:cNvPr id="5" name="Fußzeilenplatzhalter 2"/>
          <p:cNvSpPr txBox="1">
            <a:spLocks/>
          </p:cNvSpPr>
          <p:nvPr/>
        </p:nvSpPr>
        <p:spPr bwMode="auto">
          <a:xfrm>
            <a:off x="2853870" y="5751596"/>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a:ln>
                  <a:noFill/>
                </a:ln>
                <a:solidFill>
                  <a:srgbClr val="6E6452"/>
                </a:solidFill>
                <a:effectLst/>
                <a:uLnTx/>
                <a:uFillTx/>
                <a:latin typeface="Arial Narrow" pitchFamily="34" charset="0"/>
                <a:ea typeface="+mn-ea"/>
                <a:cs typeface="+mn-cs"/>
              </a:rPr>
              <a:t>Tackling Climate Change - Bangkok, October 2015</a:t>
            </a:r>
            <a:endParaRPr kumimoji="0" lang="en-BZ"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pic>
        <p:nvPicPr>
          <p:cNvPr id="7" name="image69.jpeg"/>
          <p:cNvPicPr/>
          <p:nvPr/>
        </p:nvPicPr>
        <p:blipFill>
          <a:blip r:embed="rId6" cstate="print"/>
          <a:stretch>
            <a:fillRect/>
          </a:stretch>
        </p:blipFill>
        <p:spPr>
          <a:xfrm>
            <a:off x="107504" y="802046"/>
            <a:ext cx="8784976" cy="5723298"/>
          </a:xfrm>
          <a:prstGeom prst="rect">
            <a:avLst/>
          </a:prstGeom>
        </p:spPr>
      </p:pic>
      <p:sp>
        <p:nvSpPr>
          <p:cNvPr id="8" name="Rectangle 7"/>
          <p:cNvSpPr/>
          <p:nvPr/>
        </p:nvSpPr>
        <p:spPr>
          <a:xfrm>
            <a:off x="452035" y="6430228"/>
            <a:ext cx="6484780" cy="430887"/>
          </a:xfrm>
          <a:prstGeom prst="rect">
            <a:avLst/>
          </a:prstGeom>
        </p:spPr>
        <p:txBody>
          <a:bodyPr wrap="square">
            <a:spAutoFit/>
          </a:bodyPr>
          <a:lstStyle/>
          <a:p>
            <a:pPr eaLnBrk="0" fontAlgn="base" hangingPunct="0">
              <a:spcBef>
                <a:spcPct val="0"/>
              </a:spcBef>
              <a:spcAft>
                <a:spcPct val="0"/>
              </a:spcAft>
            </a:pPr>
            <a:r>
              <a:rPr lang="en-US" sz="2200" b="1" dirty="0">
                <a:solidFill>
                  <a:srgbClr val="999999"/>
                </a:solidFill>
                <a:latin typeface="Arial" charset="0"/>
              </a:rPr>
              <a:t> </a:t>
            </a:r>
            <a:r>
              <a:rPr lang="en-US" sz="1200" b="1" dirty="0">
                <a:solidFill>
                  <a:srgbClr val="000000"/>
                </a:solidFill>
                <a:latin typeface="Arial" charset="0"/>
              </a:rPr>
              <a:t>Source: IPCC Climate Change 2013. The Physical Science Basis</a:t>
            </a:r>
            <a:endParaRPr lang="de-CH" sz="1200" b="1" dirty="0">
              <a:solidFill>
                <a:srgbClr val="000000"/>
              </a:solidFill>
              <a:latin typeface="Arial" charset="0"/>
            </a:endParaRPr>
          </a:p>
        </p:txBody>
      </p:sp>
      <p:sp>
        <p:nvSpPr>
          <p:cNvPr id="9" name="Rectangle 8"/>
          <p:cNvSpPr/>
          <p:nvPr/>
        </p:nvSpPr>
        <p:spPr>
          <a:xfrm>
            <a:off x="286249" y="205222"/>
            <a:ext cx="8316410" cy="430887"/>
          </a:xfrm>
          <a:prstGeom prst="rect">
            <a:avLst/>
          </a:prstGeom>
        </p:spPr>
        <p:txBody>
          <a:bodyPr wrap="square">
            <a:spAutoFit/>
          </a:bodyPr>
          <a:lstStyle/>
          <a:p>
            <a:pPr eaLnBrk="0" fontAlgn="base" hangingPunct="0">
              <a:spcBef>
                <a:spcPct val="0"/>
              </a:spcBef>
              <a:spcAft>
                <a:spcPct val="0"/>
              </a:spcAft>
            </a:pPr>
            <a:r>
              <a:rPr lang="en-US" sz="2200" b="1" dirty="0">
                <a:solidFill>
                  <a:srgbClr val="000000"/>
                </a:solidFill>
                <a:latin typeface="Arial" charset="0"/>
              </a:rPr>
              <a:t>Total anthropogenic GHG emissions by economic sector</a:t>
            </a:r>
            <a:endParaRPr lang="de-CH" sz="2200" b="1" dirty="0">
              <a:solidFill>
                <a:srgbClr val="000000"/>
              </a:solidFill>
              <a:latin typeface="Arial" charset="0"/>
            </a:endParaRPr>
          </a:p>
        </p:txBody>
      </p:sp>
    </p:spTree>
    <p:extLst>
      <p:ext uri="{BB962C8B-B14F-4D97-AF65-F5344CB8AC3E}">
        <p14:creationId xmlns:p14="http://schemas.microsoft.com/office/powerpoint/2010/main" val="1220179136"/>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781</Words>
  <Application>Microsoft Office PowerPoint</Application>
  <PresentationFormat>On-screen Show (4:3)</PresentationFormat>
  <Paragraphs>147</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Arial Narrow</vt:lpstr>
      <vt:lpstr>Calibri</vt:lpstr>
      <vt:lpstr>Lucida Sans Unicode</vt:lpstr>
      <vt:lpstr>Times</vt:lpstr>
      <vt:lpstr>Times New Roman</vt:lpstr>
      <vt:lpstr>Wingdings</vt:lpstr>
      <vt:lpstr>Larissa</vt:lpstr>
      <vt:lpstr>GIZ_Banner_Kopfzeile-Ausland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Coffee Cultivation area in Ethiopia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lastModifiedBy>Zengenene, Dydimus GIZ BW</cp:lastModifiedBy>
  <cp:revision>369</cp:revision>
  <cp:lastPrinted>2016-03-14T10:48:45Z</cp:lastPrinted>
  <dcterms:created xsi:type="dcterms:W3CDTF">2013-08-05T10:36:27Z</dcterms:created>
  <dcterms:modified xsi:type="dcterms:W3CDTF">2018-12-02T17:24:37Z</dcterms:modified>
</cp:coreProperties>
</file>